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5" r:id="rId2"/>
    <p:sldId id="286" r:id="rId3"/>
    <p:sldId id="267" r:id="rId4"/>
    <p:sldId id="280" r:id="rId5"/>
    <p:sldId id="268" r:id="rId6"/>
    <p:sldId id="260" r:id="rId7"/>
    <p:sldId id="284" r:id="rId8"/>
    <p:sldId id="278" r:id="rId9"/>
    <p:sldId id="282" r:id="rId10"/>
    <p:sldId id="279" r:id="rId11"/>
    <p:sldId id="259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9652" autoAdjust="0"/>
  </p:normalViewPr>
  <p:slideViewPr>
    <p:cSldViewPr snapToGrid="0" snapToObjects="1">
      <p:cViewPr varScale="1">
        <p:scale>
          <a:sx n="115" d="100"/>
          <a:sy n="115" d="100"/>
        </p:scale>
        <p:origin x="12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9D5CC-5428-42E9-AA54-6FB4AD9CF74F}" type="datetimeFigureOut">
              <a:rPr lang="nb-NO" smtClean="0"/>
              <a:t>13.05.2015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D6FE4-A0ED-4AAF-85CC-BC5E7F4079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341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7E3CC-F9DB-439E-874C-989CEF8A3E53}" type="datetimeFigureOut">
              <a:rPr lang="nb-NO" smtClean="0"/>
              <a:t>13.05.2015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636BE-9EB7-4B3D-81AF-2C0FE4D80C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03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36BE-9EB7-4B3D-81AF-2C0FE4D80CF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66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36BE-9EB7-4B3D-81AF-2C0FE4D80CF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53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Få ledelsen med: snakk</a:t>
            </a:r>
            <a:r>
              <a:rPr lang="nb-NO" baseline="0" dirty="0" smtClean="0"/>
              <a:t> om dette med gjennomføring av prosjekter, digitalisering, erfaringer fra </a:t>
            </a:r>
            <a:r>
              <a:rPr lang="nb-NO" baseline="0" dirty="0" err="1" smtClean="0"/>
              <a:t>dig</a:t>
            </a:r>
            <a:r>
              <a:rPr lang="nb-NO" baseline="0" dirty="0" smtClean="0"/>
              <a:t> prosjekter ….</a:t>
            </a:r>
            <a:endParaRPr lang="nb-NO" dirty="0" smtClean="0"/>
          </a:p>
          <a:p>
            <a:r>
              <a:rPr lang="nb-NO" dirty="0" smtClean="0"/>
              <a:t>Systematisk: Vurder</a:t>
            </a:r>
            <a:r>
              <a:rPr lang="nb-NO" baseline="0" dirty="0" smtClean="0"/>
              <a:t> avdelinger/ seksjoner, prosjekter eller hele virksomheten, se det i sammenheng med andre tiltak og kurs dere gjennomfører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36BE-9EB7-4B3D-81AF-2C0FE4D80CF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91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telbilde_perio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" y="1440000"/>
            <a:ext cx="7671483" cy="11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1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B5645-2DCF-4CC3-A6DF-C68B9A7F7D06}" type="datetimeFigureOut">
              <a:rPr lang="nb-NO" smtClean="0"/>
              <a:t>13.05.2015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900C4-437B-4D12-AFA2-84C724D5EB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53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telbilde_perio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" y="1440000"/>
            <a:ext cx="7671483" cy="1174410"/>
          </a:xfrm>
          <a:prstGeom prst="rect">
            <a:avLst/>
          </a:prstGeom>
        </p:spPr>
      </p:pic>
      <p:pic>
        <p:nvPicPr>
          <p:cNvPr id="5" name="Picture 4" descr="Ikon_trapp_mediu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4" y="5340651"/>
            <a:ext cx="2283040" cy="1682615"/>
          </a:xfrm>
          <a:prstGeom prst="rect">
            <a:avLst/>
          </a:prstGeom>
        </p:spPr>
      </p:pic>
      <p:pic>
        <p:nvPicPr>
          <p:cNvPr id="7" name="Picture 6" descr="Ikon_hjørne_pil_fylt_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20" y="5179877"/>
            <a:ext cx="620273" cy="620798"/>
          </a:xfrm>
          <a:prstGeom prst="rect">
            <a:avLst/>
          </a:prstGeom>
        </p:spPr>
      </p:pic>
      <p:pic>
        <p:nvPicPr>
          <p:cNvPr id="9" name="Picture 8" descr="Ikon_pluss_medium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43239" y="3908131"/>
            <a:ext cx="1168836" cy="1168836"/>
          </a:xfrm>
          <a:prstGeom prst="rect">
            <a:avLst/>
          </a:prstGeom>
        </p:spPr>
      </p:pic>
      <p:pic>
        <p:nvPicPr>
          <p:cNvPr id="10" name="Picture 9" descr="Ikon_pil_opp_fyl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99" y="6366286"/>
            <a:ext cx="1026022" cy="519527"/>
          </a:xfrm>
          <a:prstGeom prst="rect">
            <a:avLst/>
          </a:prstGeom>
        </p:spPr>
      </p:pic>
      <p:pic>
        <p:nvPicPr>
          <p:cNvPr id="11" name="Picture 10" descr="Ikon_hjørne_pil_fylt_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45" y="3561129"/>
            <a:ext cx="868348" cy="869084"/>
          </a:xfrm>
          <a:prstGeom prst="rect">
            <a:avLst/>
          </a:prstGeom>
        </p:spPr>
      </p:pic>
      <p:pic>
        <p:nvPicPr>
          <p:cNvPr id="12" name="Picture 11" descr="Ikon_sirke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4149" y="3995671"/>
            <a:ext cx="877329" cy="877329"/>
          </a:xfrm>
          <a:prstGeom prst="rect">
            <a:avLst/>
          </a:prstGeom>
        </p:spPr>
      </p:pic>
      <p:pic>
        <p:nvPicPr>
          <p:cNvPr id="13" name="Picture 12" descr="Ikon_pil_medium_opp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5340651"/>
            <a:ext cx="948795" cy="6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telbil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" y="1440000"/>
            <a:ext cx="7740000" cy="11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telbilde_dif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" y="1440000"/>
            <a:ext cx="7740000" cy="81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7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7844" y="274638"/>
            <a:ext cx="6544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b-NO" dirty="0" smtClean="0"/>
              <a:t>Legg til tittel</a:t>
            </a:r>
            <a:endParaRPr lang="en-US" dirty="0"/>
          </a:p>
        </p:txBody>
      </p:sp>
      <p:pic>
        <p:nvPicPr>
          <p:cNvPr id="10" name="Picture 9" descr="Tittelbilde_linj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2" y="6148213"/>
            <a:ext cx="3668087" cy="39003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298575" y="1668463"/>
            <a:ext cx="6543675" cy="39862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dirty="0" smtClean="0"/>
              <a:t>Nivå 1</a:t>
            </a:r>
          </a:p>
          <a:p>
            <a:pPr lvl="1"/>
            <a:r>
              <a:rPr lang="nb-NO" dirty="0" smtClean="0"/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2680268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telbilde_linj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2" y="6148213"/>
            <a:ext cx="3668087" cy="390036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7844" y="274638"/>
            <a:ext cx="6544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Legg til tittel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298575" y="1668463"/>
            <a:ext cx="3169713" cy="39862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nb-NO" dirty="0" smtClean="0"/>
              <a:t>Legg til tekst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2969" y="1668463"/>
            <a:ext cx="3169713" cy="39862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nb-NO" dirty="0" smtClean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73591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telbilde_linj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2" y="6148213"/>
            <a:ext cx="3668087" cy="39003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7113" y="1668463"/>
            <a:ext cx="6535569" cy="140940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Legg til mellomtittel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9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Sett inn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5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2" r:id="rId2"/>
    <p:sldLayoutId id="2147483686" r:id="rId3"/>
    <p:sldLayoutId id="2147483687" r:id="rId4"/>
    <p:sldLayoutId id="2147483673" r:id="rId5"/>
    <p:sldLayoutId id="2147483688" r:id="rId6"/>
    <p:sldLayoutId id="2147483689" r:id="rId7"/>
    <p:sldLayoutId id="2147483690" r:id="rId8"/>
    <p:sldLayoutId id="2147483691" r:id="rId9"/>
    <p:sldLayoutId id="2147483693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33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l="25205" t="25575" r="5306" b="14242"/>
          <a:stretch/>
        </p:blipFill>
        <p:spPr>
          <a:xfrm>
            <a:off x="839753" y="2829024"/>
            <a:ext cx="7203233" cy="36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Støttemateriell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1298575" y="1668463"/>
            <a:ext cx="6656705" cy="39862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Teaser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Prosessveileder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Presentasjon som kan tilpasses (</a:t>
            </a:r>
            <a:r>
              <a:rPr lang="nb-NO" dirty="0" err="1" smtClean="0"/>
              <a:t>ppt</a:t>
            </a:r>
            <a:r>
              <a:rPr lang="nb-NO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Oppgaveark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Invitasjonstekst for epost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Tegneseriestriper med 4 budskap som kan benyttes i presentasjon mm. </a:t>
            </a:r>
            <a:endParaRPr lang="nb-NO" dirty="0"/>
          </a:p>
        </p:txBody>
      </p:sp>
      <p:sp>
        <p:nvSpPr>
          <p:cNvPr id="4" name="Avrundet rektangel 3"/>
          <p:cNvSpPr/>
          <p:nvPr/>
        </p:nvSpPr>
        <p:spPr>
          <a:xfrm>
            <a:off x="2200940" y="5440101"/>
            <a:ext cx="4922874" cy="5141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Lastes ned på Difi.no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37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995839" y="2699057"/>
            <a:ext cx="7112509" cy="1143000"/>
          </a:xfrm>
        </p:spPr>
        <p:txBody>
          <a:bodyPr>
            <a:noAutofit/>
          </a:bodyPr>
          <a:lstStyle/>
          <a:p>
            <a:r>
              <a:rPr lang="nb-NO" sz="2800" dirty="0"/>
              <a:t>Kontakt oss: </a:t>
            </a:r>
            <a:r>
              <a:rPr lang="nb-NO" sz="2800" dirty="0" smtClean="0"/>
              <a:t>prosjektveiviseren@difi.no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512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Teaser</a:t>
            </a:r>
            <a:endParaRPr lang="nb-NO" dirty="0"/>
          </a:p>
        </p:txBody>
      </p:sp>
      <p:pic>
        <p:nvPicPr>
          <p:cNvPr id="3" name="Transform_DIFI_Finn_Veien_Teaser Versjon2_Mail">
            <a:hlinkClick r:id="" action="ppaction://media"/>
          </p:cNvPr>
          <p:cNvPicPr>
            <a:picLocks noGrp="1" noChangeAspect="1"/>
          </p:cNvPicPr>
          <p:nvPr>
            <p:ph type="media" sz="quarter"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233" y="1610687"/>
            <a:ext cx="7686924" cy="43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3515474" y="4535956"/>
            <a:ext cx="1512168" cy="60207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Rådgivning og kvalitetssikring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6" name="Avrundet rektangel 5"/>
          <p:cNvSpPr/>
          <p:nvPr/>
        </p:nvSpPr>
        <p:spPr>
          <a:xfrm>
            <a:off x="5328687" y="4535956"/>
            <a:ext cx="1719848" cy="60207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Kompetansetiltak </a:t>
            </a:r>
            <a:r>
              <a:rPr lang="nb-NO" sz="1400" dirty="0">
                <a:solidFill>
                  <a:schemeClr val="tx1"/>
                </a:solidFill>
              </a:rPr>
              <a:t>ledere</a:t>
            </a:r>
          </a:p>
        </p:txBody>
      </p:sp>
      <p:sp>
        <p:nvSpPr>
          <p:cNvPr id="19" name="Avrundet rektangel 18"/>
          <p:cNvSpPr/>
          <p:nvPr/>
        </p:nvSpPr>
        <p:spPr>
          <a:xfrm>
            <a:off x="1366317" y="3566510"/>
            <a:ext cx="1311695" cy="7200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Finn veien </a:t>
            </a:r>
          </a:p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e-læring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6" name="Avrundet rektangel 25"/>
          <p:cNvSpPr/>
          <p:nvPr/>
        </p:nvSpPr>
        <p:spPr>
          <a:xfrm>
            <a:off x="5606332" y="3566510"/>
            <a:ext cx="1028379" cy="7200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Faglige nettverk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30" name="Avrundet rektangel 29"/>
          <p:cNvSpPr/>
          <p:nvPr/>
        </p:nvSpPr>
        <p:spPr>
          <a:xfrm>
            <a:off x="1807173" y="4535956"/>
            <a:ext cx="1512168" cy="60207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Modenhets-undersøkelse</a:t>
            </a:r>
            <a:endParaRPr lang="nb-NO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t="19621" r="25000" b="66139"/>
          <a:stretch/>
        </p:blipFill>
        <p:spPr bwMode="auto">
          <a:xfrm>
            <a:off x="1022777" y="5198646"/>
            <a:ext cx="6319778" cy="10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vrundet rektangel 20"/>
          <p:cNvSpPr/>
          <p:nvPr/>
        </p:nvSpPr>
        <p:spPr>
          <a:xfrm>
            <a:off x="2860083" y="3571802"/>
            <a:ext cx="1265519" cy="7200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Kurs </a:t>
            </a:r>
            <a:r>
              <a:rPr lang="nb-NO" sz="1400" dirty="0">
                <a:solidFill>
                  <a:schemeClr val="tx1"/>
                </a:solidFill>
              </a:rPr>
              <a:t>og brukermøter</a:t>
            </a:r>
          </a:p>
        </p:txBody>
      </p:sp>
      <p:sp>
        <p:nvSpPr>
          <p:cNvPr id="27" name="Avrundet rektangel 26"/>
          <p:cNvSpPr/>
          <p:nvPr/>
        </p:nvSpPr>
        <p:spPr>
          <a:xfrm>
            <a:off x="4262315" y="3568961"/>
            <a:ext cx="1217934" cy="7200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Rådgivning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32" name="Avrundet rektangel 31"/>
          <p:cNvSpPr/>
          <p:nvPr/>
        </p:nvSpPr>
        <p:spPr>
          <a:xfrm>
            <a:off x="7534484" y="3320800"/>
            <a:ext cx="1512168" cy="7200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Leverandør-utviklet verktøystøtte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139932" y="1478371"/>
            <a:ext cx="3436014" cy="1457626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Vellykkede digitaliserings-prosjekter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5284" y="274638"/>
            <a:ext cx="7270426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Finn veien </a:t>
            </a:r>
            <a:r>
              <a:rPr lang="nb-NO" dirty="0"/>
              <a:t/>
            </a:r>
            <a:br>
              <a:rPr lang="nb-NO" dirty="0"/>
            </a:br>
            <a:r>
              <a:rPr lang="nb-NO" sz="3600" dirty="0" smtClean="0"/>
              <a:t>Formål og </a:t>
            </a:r>
            <a:r>
              <a:rPr lang="nb-NO" sz="3600" dirty="0" smtClean="0"/>
              <a:t>sammenheng</a:t>
            </a:r>
            <a:endParaRPr lang="nb-NO" dirty="0"/>
          </a:p>
        </p:txBody>
      </p:sp>
      <p:sp>
        <p:nvSpPr>
          <p:cNvPr id="14" name="Avrundet rektangel 13"/>
          <p:cNvSpPr/>
          <p:nvPr/>
        </p:nvSpPr>
        <p:spPr>
          <a:xfrm>
            <a:off x="1021828" y="2983193"/>
            <a:ext cx="6298695" cy="3027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Virksomhetens kompetansetiltak 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5" name="Avrundet rektangel 14"/>
          <p:cNvSpPr/>
          <p:nvPr/>
        </p:nvSpPr>
        <p:spPr>
          <a:xfrm>
            <a:off x="7534484" y="2379379"/>
            <a:ext cx="1433964" cy="7200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Kurs og kompetanse i markedet 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5284" y="3375275"/>
            <a:ext cx="1728963" cy="1126278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6755212" y="3568961"/>
            <a:ext cx="587344" cy="7200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…..</a:t>
            </a:r>
            <a:endParaRPr lang="nb-N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Fakta om kurset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1298575" y="1668463"/>
            <a:ext cx="6954174" cy="3986212"/>
          </a:xfrm>
        </p:spPr>
        <p:txBody>
          <a:bodyPr/>
          <a:lstStyle/>
          <a:p>
            <a:r>
              <a:rPr lang="nb-NO" sz="2800" dirty="0" smtClean="0"/>
              <a:t>6 moduler, </a:t>
            </a:r>
            <a:r>
              <a:rPr lang="nb-NO" sz="2800" dirty="0" err="1" smtClean="0"/>
              <a:t>ca</a:t>
            </a:r>
            <a:r>
              <a:rPr lang="nb-NO" sz="2800" dirty="0" smtClean="0"/>
              <a:t> 10 min/modul</a:t>
            </a:r>
          </a:p>
          <a:p>
            <a:r>
              <a:rPr lang="nb-NO" sz="2800" dirty="0" smtClean="0"/>
              <a:t>Struktur</a:t>
            </a:r>
          </a:p>
          <a:p>
            <a:pPr lvl="1"/>
            <a:r>
              <a:rPr lang="nb-NO" sz="2300" dirty="0" smtClean="0"/>
              <a:t>Animasjoner (1-3) </a:t>
            </a:r>
          </a:p>
          <a:p>
            <a:pPr lvl="1"/>
            <a:r>
              <a:rPr lang="nb-NO" sz="2300" dirty="0" err="1" smtClean="0"/>
              <a:t>Flervalgsoppgaver</a:t>
            </a:r>
            <a:r>
              <a:rPr lang="nb-NO" sz="2300" dirty="0" smtClean="0"/>
              <a:t> </a:t>
            </a:r>
          </a:p>
          <a:p>
            <a:pPr lvl="1"/>
            <a:r>
              <a:rPr lang="nb-NO" sz="2300" dirty="0" smtClean="0"/>
              <a:t>Informasjonssider </a:t>
            </a:r>
          </a:p>
          <a:p>
            <a:pPr lvl="1"/>
            <a:r>
              <a:rPr lang="nb-NO" sz="2300" dirty="0" smtClean="0"/>
              <a:t>Oppgaver</a:t>
            </a:r>
            <a:endParaRPr lang="nb-NO" sz="2300" dirty="0"/>
          </a:p>
          <a:p>
            <a:r>
              <a:rPr lang="nb-NO" sz="2800" dirty="0" smtClean="0"/>
              <a:t>Vi </a:t>
            </a:r>
            <a:r>
              <a:rPr lang="nb-NO" sz="2800" dirty="0"/>
              <a:t>veiledes gjennom kurset av Finn Veien, en erfaren </a:t>
            </a:r>
            <a:r>
              <a:rPr lang="nb-NO" sz="2800" dirty="0" smtClean="0"/>
              <a:t>prosjektleder, </a:t>
            </a:r>
          </a:p>
          <a:p>
            <a:pPr marL="0" indent="0">
              <a:buNone/>
            </a:pPr>
            <a:r>
              <a:rPr lang="nb-NO" sz="2800" dirty="0" smtClean="0"/>
              <a:t>    og maur…</a:t>
            </a:r>
          </a:p>
        </p:txBody>
      </p:sp>
    </p:spTree>
    <p:extLst>
      <p:ext uri="{BB962C8B-B14F-4D97-AF65-F5344CB8AC3E}">
        <p14:creationId xmlns:p14="http://schemas.microsoft.com/office/powerpoint/2010/main" val="31481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Ønsket virkning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1298575" y="1668463"/>
            <a:ext cx="7372985" cy="3986212"/>
          </a:xfrm>
        </p:spPr>
        <p:txBody>
          <a:bodyPr/>
          <a:lstStyle/>
          <a:p>
            <a:r>
              <a:rPr lang="nb-NO" sz="2800" dirty="0" smtClean="0"/>
              <a:t>inspirasjon </a:t>
            </a:r>
            <a:r>
              <a:rPr lang="nb-NO" sz="2800" dirty="0"/>
              <a:t>til å ta i bruk en felles metodikk </a:t>
            </a:r>
            <a:r>
              <a:rPr lang="nb-NO" sz="2800" dirty="0" smtClean="0"/>
              <a:t>for prosjektstyring</a:t>
            </a:r>
          </a:p>
          <a:p>
            <a:r>
              <a:rPr lang="nb-NO" sz="2800" dirty="0" smtClean="0"/>
              <a:t>inspirasjon til å snakke om digitalisering</a:t>
            </a:r>
            <a:endParaRPr lang="nb-NO" sz="2800" dirty="0"/>
          </a:p>
          <a:p>
            <a:r>
              <a:rPr lang="nb-NO" sz="2800" dirty="0" smtClean="0"/>
              <a:t>hjelpe </a:t>
            </a:r>
            <a:r>
              <a:rPr lang="nb-NO" sz="2800" dirty="0"/>
              <a:t>virksomheten i gang med Prosjektveiviseren</a:t>
            </a:r>
          </a:p>
          <a:p>
            <a:r>
              <a:rPr lang="nb-NO" sz="2800" dirty="0" smtClean="0"/>
              <a:t>forståelse for sentrale temaer i styring av digitaliseringsprosjekter  </a:t>
            </a:r>
            <a:endParaRPr lang="nb-NO" sz="2800" dirty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690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5730240" y="2468880"/>
            <a:ext cx="3124200" cy="2636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Målgrupper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01041" y="1667480"/>
            <a:ext cx="4770119" cy="3987195"/>
          </a:xfrm>
        </p:spPr>
        <p:txBody>
          <a:bodyPr/>
          <a:lstStyle/>
          <a:p>
            <a:r>
              <a:rPr lang="nb-NO" sz="2400" dirty="0" smtClean="0"/>
              <a:t>Prosjekteiere</a:t>
            </a:r>
          </a:p>
          <a:p>
            <a:pPr lvl="1"/>
            <a:r>
              <a:rPr lang="nb-NO" sz="1900" dirty="0" smtClean="0"/>
              <a:t>Uerfarne og erfarne</a:t>
            </a:r>
          </a:p>
          <a:p>
            <a:r>
              <a:rPr lang="nb-NO" sz="2400" dirty="0" smtClean="0"/>
              <a:t>Prosjektledere</a:t>
            </a:r>
          </a:p>
          <a:p>
            <a:pPr lvl="1"/>
            <a:r>
              <a:rPr lang="nb-NO" sz="1900" dirty="0" smtClean="0"/>
              <a:t>Uerfarne og erfarne</a:t>
            </a:r>
          </a:p>
          <a:p>
            <a:r>
              <a:rPr lang="nb-NO" sz="2400" dirty="0" smtClean="0"/>
              <a:t>Avdeling / seksjon /virksomhet</a:t>
            </a:r>
          </a:p>
          <a:p>
            <a:endParaRPr lang="nb-NO" sz="2400" dirty="0" smtClean="0"/>
          </a:p>
          <a:p>
            <a:r>
              <a:rPr lang="nb-NO" sz="2400" dirty="0" smtClean="0"/>
              <a:t>Prosjekter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5968084" y="2047218"/>
            <a:ext cx="2627276" cy="579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Virksomhetsledelse</a:t>
            </a:r>
            <a:endParaRPr lang="nb-NO" dirty="0"/>
          </a:p>
        </p:txBody>
      </p:sp>
      <p:sp>
        <p:nvSpPr>
          <p:cNvPr id="6" name="Avrundet rektangel 5"/>
          <p:cNvSpPr/>
          <p:nvPr/>
        </p:nvSpPr>
        <p:spPr>
          <a:xfrm>
            <a:off x="5968084" y="2978544"/>
            <a:ext cx="2627276" cy="579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Prosjekteiere</a:t>
            </a:r>
            <a:endParaRPr lang="nb-NO" dirty="0"/>
          </a:p>
        </p:txBody>
      </p:sp>
      <p:sp>
        <p:nvSpPr>
          <p:cNvPr id="7" name="Avrundet rektangel 6"/>
          <p:cNvSpPr/>
          <p:nvPr/>
        </p:nvSpPr>
        <p:spPr>
          <a:xfrm>
            <a:off x="5968084" y="3911556"/>
            <a:ext cx="2627276" cy="579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Prosjektledere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5968084" y="4844568"/>
            <a:ext cx="2627276" cy="579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Prosjektmedarbeidere</a:t>
            </a:r>
            <a:endParaRPr lang="nb-NO" dirty="0"/>
          </a:p>
        </p:txBody>
      </p:sp>
      <p:sp>
        <p:nvSpPr>
          <p:cNvPr id="10" name="Pil ned 9"/>
          <p:cNvSpPr/>
          <p:nvPr/>
        </p:nvSpPr>
        <p:spPr>
          <a:xfrm>
            <a:off x="6309360" y="2633799"/>
            <a:ext cx="396240" cy="3355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ned 10"/>
          <p:cNvSpPr/>
          <p:nvPr/>
        </p:nvSpPr>
        <p:spPr>
          <a:xfrm>
            <a:off x="6309360" y="4526221"/>
            <a:ext cx="396240" cy="3355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 ned 11"/>
          <p:cNvSpPr/>
          <p:nvPr/>
        </p:nvSpPr>
        <p:spPr>
          <a:xfrm>
            <a:off x="6309360" y="3564090"/>
            <a:ext cx="396240" cy="3355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opp 13"/>
          <p:cNvSpPr/>
          <p:nvPr/>
        </p:nvSpPr>
        <p:spPr>
          <a:xfrm>
            <a:off x="7711440" y="2602602"/>
            <a:ext cx="426720" cy="3657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 opp 14"/>
          <p:cNvSpPr/>
          <p:nvPr/>
        </p:nvSpPr>
        <p:spPr>
          <a:xfrm>
            <a:off x="7711440" y="4484742"/>
            <a:ext cx="426720" cy="3657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 opp 15"/>
          <p:cNvSpPr/>
          <p:nvPr/>
        </p:nvSpPr>
        <p:spPr>
          <a:xfrm>
            <a:off x="7711440" y="3549009"/>
            <a:ext cx="426720" cy="3657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Avrundet rektangel 16"/>
          <p:cNvSpPr/>
          <p:nvPr/>
        </p:nvSpPr>
        <p:spPr>
          <a:xfrm>
            <a:off x="5968084" y="1129014"/>
            <a:ext cx="2627276" cy="579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Dep/ </a:t>
            </a:r>
            <a:r>
              <a:rPr lang="nb-NO" dirty="0" err="1" smtClean="0"/>
              <a:t>Virksomhetstyring</a:t>
            </a:r>
            <a:endParaRPr lang="nb-NO" dirty="0"/>
          </a:p>
        </p:txBody>
      </p:sp>
      <p:sp>
        <p:nvSpPr>
          <p:cNvPr id="18" name="Pil ned 17"/>
          <p:cNvSpPr/>
          <p:nvPr/>
        </p:nvSpPr>
        <p:spPr>
          <a:xfrm>
            <a:off x="6309360" y="1699752"/>
            <a:ext cx="396240" cy="3355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il opp 18"/>
          <p:cNvSpPr/>
          <p:nvPr/>
        </p:nvSpPr>
        <p:spPr>
          <a:xfrm>
            <a:off x="7711440" y="1667480"/>
            <a:ext cx="426720" cy="3657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4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7844" y="274638"/>
            <a:ext cx="714511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Moduler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1298575" y="1668463"/>
            <a:ext cx="7366960" cy="3986212"/>
          </a:xfrm>
        </p:spPr>
        <p:txBody>
          <a:bodyPr/>
          <a:lstStyle/>
          <a:p>
            <a:pPr lvl="0"/>
            <a:r>
              <a:rPr lang="nb-NO" sz="3200" dirty="0"/>
              <a:t>Digitalisering og digitaliseringsprosjekter</a:t>
            </a:r>
          </a:p>
          <a:p>
            <a:pPr lvl="0"/>
            <a:r>
              <a:rPr lang="nb-NO" sz="3200" dirty="0"/>
              <a:t>Prosjektveiviseren – hva og hvorfor</a:t>
            </a:r>
          </a:p>
          <a:p>
            <a:pPr lvl="0"/>
            <a:r>
              <a:rPr lang="nb-NO" sz="3200" dirty="0"/>
              <a:t>Konseptfasen</a:t>
            </a:r>
          </a:p>
          <a:p>
            <a:pPr lvl="0"/>
            <a:r>
              <a:rPr lang="nb-NO" sz="3200" dirty="0"/>
              <a:t>Planleggingsfasen</a:t>
            </a:r>
          </a:p>
          <a:p>
            <a:pPr lvl="0"/>
            <a:r>
              <a:rPr lang="nb-NO" sz="3200" dirty="0"/>
              <a:t>Gjennomførings- og avslutningsfasen</a:t>
            </a:r>
          </a:p>
          <a:p>
            <a:r>
              <a:rPr lang="nb-NO" sz="3200" dirty="0"/>
              <a:t>Realiseringsfasen </a:t>
            </a:r>
          </a:p>
        </p:txBody>
      </p:sp>
    </p:spTree>
    <p:extLst>
      <p:ext uri="{BB962C8B-B14F-4D97-AF65-F5344CB8AC3E}">
        <p14:creationId xmlns:p14="http://schemas.microsoft.com/office/powerpoint/2010/main" val="21125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Gjennomføring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/>
          </p:nvPr>
        </p:nvSpPr>
        <p:spPr>
          <a:xfrm>
            <a:off x="4053840" y="1668463"/>
            <a:ext cx="4592319" cy="39862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Samarbeid med «ildsjel» prosjektmetodikk / </a:t>
            </a:r>
            <a:r>
              <a:rPr lang="nb-NO" dirty="0" smtClean="0"/>
              <a:t>virksomhetsutvikling</a:t>
            </a: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Få ledelsen 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Systematisk gjennomføring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Legg til rette for faglige drøftinger og oppgaveløsning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l="23590" t="15758" r="38846" b="3044"/>
          <a:stretch/>
        </p:blipFill>
        <p:spPr>
          <a:xfrm>
            <a:off x="741680" y="1668463"/>
            <a:ext cx="3169713" cy="41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7843" y="274638"/>
            <a:ext cx="7091243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Distribusjon av programmet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1298574" y="1668463"/>
            <a:ext cx="7090513" cy="3986212"/>
          </a:xfrm>
        </p:spPr>
        <p:txBody>
          <a:bodyPr/>
          <a:lstStyle/>
          <a:p>
            <a:r>
              <a:rPr lang="nb-NO" dirty="0" smtClean="0"/>
              <a:t>Virksomhetens eget LMS</a:t>
            </a:r>
          </a:p>
          <a:p>
            <a:r>
              <a:rPr lang="nb-NO" dirty="0" err="1" smtClean="0"/>
              <a:t>Difis</a:t>
            </a:r>
            <a:r>
              <a:rPr lang="nb-NO" dirty="0" smtClean="0"/>
              <a:t> </a:t>
            </a:r>
            <a:r>
              <a:rPr lang="nb-NO" dirty="0" smtClean="0"/>
              <a:t>LMS</a:t>
            </a:r>
          </a:p>
          <a:p>
            <a:r>
              <a:rPr lang="nb-NO" dirty="0" smtClean="0"/>
              <a:t>Samarbeidspartnere (KS/</a:t>
            </a:r>
            <a:r>
              <a:rPr lang="nb-NO" dirty="0" err="1" smtClean="0"/>
              <a:t>KommIT</a:t>
            </a:r>
            <a:r>
              <a:rPr lang="nb-NO" dirty="0" smtClean="0"/>
              <a:t>) </a:t>
            </a:r>
          </a:p>
          <a:p>
            <a:r>
              <a:rPr lang="nb-NO" dirty="0" smtClean="0"/>
              <a:t>Leverandører av kurs/kompetanse på prosjektstyring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4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nkliste">
  <a:themeElements>
    <a:clrScheme name="På nett med læring">
      <a:dk1>
        <a:sysClr val="windowText" lastClr="000000"/>
      </a:dk1>
      <a:lt1>
        <a:sysClr val="window" lastClr="FFFFFF"/>
      </a:lt1>
      <a:dk2>
        <a:srgbClr val="005380"/>
      </a:dk2>
      <a:lt2>
        <a:srgbClr val="E5F3F4"/>
      </a:lt2>
      <a:accent1>
        <a:srgbClr val="005380"/>
      </a:accent1>
      <a:accent2>
        <a:srgbClr val="A2F4D9"/>
      </a:accent2>
      <a:accent3>
        <a:srgbClr val="ECE541"/>
      </a:accent3>
      <a:accent4>
        <a:srgbClr val="6D56A0"/>
      </a:accent4>
      <a:accent5>
        <a:srgbClr val="E4454D"/>
      </a:accent5>
      <a:accent6>
        <a:srgbClr val="4CA01D"/>
      </a:accent6>
      <a:hlink>
        <a:srgbClr val="F2964D"/>
      </a:hlink>
      <a:folHlink>
        <a:srgbClr val="F6A75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</Template>
  <TotalTime>865</TotalTime>
  <Words>250</Words>
  <Application>Microsoft Office PowerPoint</Application>
  <PresentationFormat>Skjermfremvisning (4:3)</PresentationFormat>
  <Paragraphs>73</Paragraphs>
  <Slides>11</Slides>
  <Notes>3</Notes>
  <HiddenSlides>0</HiddenSlides>
  <MMClips>1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Punkliste</vt:lpstr>
      <vt:lpstr>PowerPoint-presentasjon</vt:lpstr>
      <vt:lpstr>Teaser</vt:lpstr>
      <vt:lpstr>Finn veien  Formål og sammenheng</vt:lpstr>
      <vt:lpstr>Fakta om kurset</vt:lpstr>
      <vt:lpstr>Ønsket virkning</vt:lpstr>
      <vt:lpstr>Målgrupper</vt:lpstr>
      <vt:lpstr>Moduler</vt:lpstr>
      <vt:lpstr>Gjennomføring</vt:lpstr>
      <vt:lpstr>Distribusjon av programmet</vt:lpstr>
      <vt:lpstr>Støttemateriell</vt:lpstr>
      <vt:lpstr>Kontakt oss: prosjektveiviseren@difi.no</vt:lpstr>
    </vt:vector>
  </TitlesOfParts>
  <Company>DIFI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Grønlie, Ragnhild Aamodt</dc:creator>
  <cp:lastModifiedBy>Megaard, Siri Moe</cp:lastModifiedBy>
  <cp:revision>50</cp:revision>
  <cp:lastPrinted>2015-05-11T08:30:38Z</cp:lastPrinted>
  <dcterms:created xsi:type="dcterms:W3CDTF">2015-04-23T12:07:35Z</dcterms:created>
  <dcterms:modified xsi:type="dcterms:W3CDTF">2015-05-13T11:42:33Z</dcterms:modified>
</cp:coreProperties>
</file>