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3" r:id="rId2"/>
  </p:sldMasterIdLst>
  <p:notesMasterIdLst>
    <p:notesMasterId r:id="rId16"/>
  </p:notesMasterIdLst>
  <p:handoutMasterIdLst>
    <p:handoutMasterId r:id="rId17"/>
  </p:handoutMasterIdLst>
  <p:sldIdLst>
    <p:sldId id="265" r:id="rId3"/>
    <p:sldId id="277" r:id="rId4"/>
    <p:sldId id="312" r:id="rId5"/>
    <p:sldId id="333" r:id="rId6"/>
    <p:sldId id="334" r:id="rId7"/>
    <p:sldId id="303" r:id="rId8"/>
    <p:sldId id="335" r:id="rId9"/>
    <p:sldId id="327" r:id="rId10"/>
    <p:sldId id="292" r:id="rId11"/>
    <p:sldId id="336" r:id="rId12"/>
    <p:sldId id="286" r:id="rId13"/>
    <p:sldId id="324" r:id="rId14"/>
    <p:sldId id="338"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74BBB-17DA-4056-A5EB-B5B1402AECA0}" v="3" dt="2022-06-16T08:11:16.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54277" autoAdjust="0"/>
  </p:normalViewPr>
  <p:slideViewPr>
    <p:cSldViewPr snapToGrid="0" snapToObjects="1">
      <p:cViewPr varScale="1">
        <p:scale>
          <a:sx n="59" d="100"/>
          <a:sy n="59" d="100"/>
        </p:scale>
        <p:origin x="177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49D203F-6B45-4DA5-871B-CF856469D904}" type="datetimeFigureOut">
              <a:rPr lang="nb-NO" smtClean="0"/>
              <a:t>16.06.2022</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31702DE-6666-479E-BA55-F3D4657A300F}" type="slidenum">
              <a:rPr lang="nb-NO" smtClean="0"/>
              <a:t>‹#›</a:t>
            </a:fld>
            <a:endParaRPr lang="nb-NO"/>
          </a:p>
        </p:txBody>
      </p:sp>
    </p:spTree>
    <p:extLst>
      <p:ext uri="{BB962C8B-B14F-4D97-AF65-F5344CB8AC3E}">
        <p14:creationId xmlns:p14="http://schemas.microsoft.com/office/powerpoint/2010/main" val="96880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257627-6A9E-4AE6-8B1D-C8EDCC0D00DE}" type="datetimeFigureOut">
              <a:rPr lang="nb-NO" smtClean="0"/>
              <a:t>16.06.2022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1BEA05-0F7B-4D95-8D2C-745185E2CDC5}" type="slidenum">
              <a:rPr lang="nb-NO" smtClean="0"/>
              <a:t>‹#›</a:t>
            </a:fld>
            <a:endParaRPr lang="nb-NO"/>
          </a:p>
        </p:txBody>
      </p:sp>
    </p:spTree>
    <p:extLst>
      <p:ext uri="{BB962C8B-B14F-4D97-AF65-F5344CB8AC3E}">
        <p14:creationId xmlns:p14="http://schemas.microsoft.com/office/powerpoint/2010/main" val="14018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baseline="0" dirty="0"/>
              <a:t>Sett inn video fra </a:t>
            </a:r>
            <a:r>
              <a:rPr lang="nb-NO" baseline="0" dirty="0" err="1"/>
              <a:t>Vimeo</a:t>
            </a:r>
            <a:r>
              <a:rPr lang="nb-NO" baseline="0" dirty="0"/>
              <a:t>:  </a:t>
            </a:r>
            <a:br>
              <a:rPr lang="nb-NO" baseline="0" dirty="0"/>
            </a:br>
            <a:r>
              <a:rPr lang="nb-NO" baseline="0" dirty="0"/>
              <a:t>https://vimeopro.com/difi/den-vanskelige-samtalen/video/167893747</a:t>
            </a:r>
          </a:p>
        </p:txBody>
      </p:sp>
      <p:sp>
        <p:nvSpPr>
          <p:cNvPr id="4" name="Plassholder for lysbildenummer 3"/>
          <p:cNvSpPr>
            <a:spLocks noGrp="1"/>
          </p:cNvSpPr>
          <p:nvPr>
            <p:ph type="sldNum" sz="quarter" idx="10"/>
          </p:nvPr>
        </p:nvSpPr>
        <p:spPr/>
        <p:txBody>
          <a:bodyPr/>
          <a:lstStyle/>
          <a:p>
            <a:fld id="{531BEA05-0F7B-4D95-8D2C-745185E2CDC5}" type="slidenum">
              <a:rPr lang="nb-NO" smtClean="0"/>
              <a:t>1</a:t>
            </a:fld>
            <a:endParaRPr lang="nb-NO"/>
          </a:p>
        </p:txBody>
      </p:sp>
    </p:spTree>
    <p:extLst>
      <p:ext uri="{BB962C8B-B14F-4D97-AF65-F5344CB8AC3E}">
        <p14:creationId xmlns:p14="http://schemas.microsoft.com/office/powerpoint/2010/main" val="111245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Sett inn video fra </a:t>
            </a:r>
            <a:r>
              <a:rPr lang="nb-NO" dirty="0" err="1"/>
              <a:t>Vimeo</a:t>
            </a:r>
            <a:r>
              <a:rPr lang="nb-NO" dirty="0"/>
              <a:t>: </a:t>
            </a:r>
          </a:p>
          <a:p>
            <a:r>
              <a:rPr lang="nb-NO" dirty="0"/>
              <a:t>https://vimeo.com/199662122</a:t>
            </a:r>
          </a:p>
          <a:p>
            <a:endParaRPr lang="nb-NO" dirty="0"/>
          </a:p>
          <a:p>
            <a:r>
              <a:rPr lang="nb-NO" dirty="0"/>
              <a:t>Manus: </a:t>
            </a:r>
          </a:p>
          <a:p>
            <a:r>
              <a:rPr lang="nb-NO" dirty="0"/>
              <a:t>Du</a:t>
            </a:r>
            <a:r>
              <a:rPr lang="nb-NO" baseline="0" dirty="0"/>
              <a:t> er nå inne i en av de fem samtalene, og her demonstreres det hvordan bruker underveis må ta valg – som driver samtalen videre i ulike retninger. </a:t>
            </a:r>
          </a:p>
          <a:p>
            <a:r>
              <a:rPr lang="nb-NO" baseline="0" dirty="0"/>
              <a:t>Hensikten med simulering er også å utforske ulike alternativ – i vanskelige samtaler finnes ikke en fasit.</a:t>
            </a:r>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10</a:t>
            </a:fld>
            <a:endParaRPr lang="nb-NO"/>
          </a:p>
        </p:txBody>
      </p:sp>
    </p:spTree>
    <p:extLst>
      <p:ext uri="{BB962C8B-B14F-4D97-AF65-F5344CB8AC3E}">
        <p14:creationId xmlns:p14="http://schemas.microsoft.com/office/powerpoint/2010/main" val="335566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Denne</a:t>
            </a:r>
            <a:r>
              <a:rPr lang="nb-NO" baseline="0" dirty="0"/>
              <a:t> digitale treningsarenaen består altså av samtalesimulering, verktøy, </a:t>
            </a:r>
            <a:r>
              <a:rPr lang="nb-NO" baseline="0" dirty="0" err="1"/>
              <a:t>faktakort</a:t>
            </a:r>
            <a:r>
              <a:rPr lang="nb-NO" baseline="0" dirty="0"/>
              <a:t> som viser til rammer og regelverk – samt ekspertråd med sentralt faglig innhold. Det popper opp underveis i samtalene, der det er relevant og når du trenger det. Men alt dette ligger også tilgjengelig i en meny, dersom du liker det best. </a:t>
            </a:r>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11</a:t>
            </a:fld>
            <a:endParaRPr lang="nb-NO"/>
          </a:p>
        </p:txBody>
      </p:sp>
    </p:spTree>
    <p:extLst>
      <p:ext uri="{BB962C8B-B14F-4D97-AF65-F5344CB8AC3E}">
        <p14:creationId xmlns:p14="http://schemas.microsoft.com/office/powerpoint/2010/main" val="3867380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Difi</a:t>
            </a:r>
            <a:r>
              <a:rPr lang="nb-NO" baseline="0" dirty="0"/>
              <a:t> sine kurs er helt gratis, og kan gjennomføres på PC, mobil og nettbrett. </a:t>
            </a:r>
          </a:p>
          <a:p>
            <a:r>
              <a:rPr lang="nb-NO" baseline="0" dirty="0"/>
              <a:t>Ved behov – når du trenger det!</a:t>
            </a:r>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12</a:t>
            </a:fld>
            <a:endParaRPr lang="nb-NO"/>
          </a:p>
        </p:txBody>
      </p:sp>
    </p:spTree>
    <p:extLst>
      <p:ext uri="{BB962C8B-B14F-4D97-AF65-F5344CB8AC3E}">
        <p14:creationId xmlns:p14="http://schemas.microsoft.com/office/powerpoint/2010/main" val="150395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31BEA05-0F7B-4D95-8D2C-745185E2CDC5}" type="slidenum">
              <a:rPr lang="nb-NO" smtClean="0"/>
              <a:t>13</a:t>
            </a:fld>
            <a:endParaRPr lang="nb-NO"/>
          </a:p>
        </p:txBody>
      </p:sp>
    </p:spTree>
    <p:extLst>
      <p:ext uri="{BB962C8B-B14F-4D97-AF65-F5344CB8AC3E}">
        <p14:creationId xmlns:p14="http://schemas.microsoft.com/office/powerpoint/2010/main" val="371869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Sett inn video fra </a:t>
            </a:r>
            <a:r>
              <a:rPr lang="nb-NO" baseline="0" dirty="0" err="1"/>
              <a:t>Vimeo</a:t>
            </a:r>
            <a:r>
              <a:rPr lang="nb-NO" baseline="0" dirty="0"/>
              <a:t>: </a:t>
            </a:r>
          </a:p>
          <a:p>
            <a:r>
              <a:rPr lang="nb-NO" baseline="0" dirty="0"/>
              <a:t>https://vimeo.com/199662944</a:t>
            </a:r>
          </a:p>
          <a:p>
            <a:endParaRPr lang="nb-NO" baseline="0" dirty="0"/>
          </a:p>
          <a:p>
            <a:endParaRPr lang="nb-NO" baseline="0" dirty="0"/>
          </a:p>
          <a:p>
            <a:r>
              <a:rPr lang="nb-NO" baseline="0" dirty="0"/>
              <a:t>Manus: </a:t>
            </a:r>
            <a:br>
              <a:rPr lang="nb-NO" baseline="0" dirty="0"/>
            </a:br>
            <a:r>
              <a:rPr lang="nb-NO" baseline="0" dirty="0"/>
              <a:t>Da </a:t>
            </a:r>
            <a:r>
              <a:rPr lang="nb-NO" baseline="0" dirty="0" err="1"/>
              <a:t>Difi</a:t>
            </a:r>
            <a:r>
              <a:rPr lang="nb-NO" baseline="0" dirty="0"/>
              <a:t> utviklet Den vanskelige samtalen, var det med følgende utgangspunkt:  </a:t>
            </a:r>
          </a:p>
          <a:p>
            <a:pPr marL="171450" indent="-171450">
              <a:buFontTx/>
              <a:buChar char="-"/>
            </a:pPr>
            <a:r>
              <a:rPr lang="nb-NO" baseline="0" dirty="0"/>
              <a:t>Undersøkelser viser at både medarbeidere og ledere savner å få flere tilbakemeldinger i arbeidshverdagen sin. </a:t>
            </a:r>
          </a:p>
          <a:p>
            <a:pPr marL="171450" indent="-171450">
              <a:buFontTx/>
              <a:buChar char="-"/>
            </a:pPr>
            <a:r>
              <a:rPr lang="nb-NO" baseline="0" dirty="0"/>
              <a:t>Nesten halvparten av medarbeiderne i den ferske Medarbeiderundersøkelsen i staten (2016) mener deres leder ikke tar tak i problemer</a:t>
            </a:r>
          </a:p>
          <a:p>
            <a:pPr marL="171450" indent="-171450">
              <a:buFontTx/>
              <a:buChar char="-"/>
            </a:pPr>
            <a:r>
              <a:rPr lang="nb-NO" baseline="0" dirty="0"/>
              <a:t>En tredjedel av lederne i samme undersøkelse sier de ikke blir fulgt opp ved manglende resultater. </a:t>
            </a:r>
          </a:p>
          <a:p>
            <a:pPr marL="171450" indent="-171450">
              <a:buFontTx/>
              <a:buChar char="-"/>
            </a:pPr>
            <a:endParaRPr lang="nb-NO" baseline="0" dirty="0"/>
          </a:p>
          <a:p>
            <a:pPr marL="0" indent="0">
              <a:buFontTx/>
              <a:buNone/>
            </a:pPr>
            <a:r>
              <a:rPr lang="nb-NO" baseline="0" dirty="0" err="1"/>
              <a:t>Difi</a:t>
            </a:r>
            <a:r>
              <a:rPr lang="nb-NO" baseline="0" dirty="0"/>
              <a:t> har derfor: </a:t>
            </a:r>
          </a:p>
          <a:p>
            <a:pPr marL="171450" indent="-171450">
              <a:buFontTx/>
              <a:buChar char="-"/>
            </a:pPr>
            <a:r>
              <a:rPr lang="nb-NO" baseline="0" dirty="0"/>
              <a:t>Lagd en digital treningsarena – ikke et kurs – som oppfordrer lederne til mengdetrening. </a:t>
            </a:r>
          </a:p>
          <a:p>
            <a:pPr marL="171450" indent="-171450">
              <a:buFontTx/>
              <a:buChar char="-"/>
            </a:pPr>
            <a:r>
              <a:rPr lang="nb-NO" baseline="0" dirty="0"/>
              <a:t>Treningsarenaen er fleksibel og kan brukes på mange måter, men samtalesimulering er kjernen. </a:t>
            </a:r>
          </a:p>
          <a:p>
            <a:pPr marL="171450" indent="-171450">
              <a:buFontTx/>
              <a:buChar char="-"/>
            </a:pPr>
            <a:endParaRPr lang="nb-NO" baseline="0" dirty="0"/>
          </a:p>
          <a:p>
            <a:pPr marL="0" indent="0">
              <a:buFontTx/>
              <a:buNone/>
            </a:pPr>
            <a:r>
              <a:rPr lang="nb-NO" baseline="0" dirty="0"/>
              <a:t>Rammen rundt treningsarenaen er Seksjonen, som er en hvilken som helst arbeidsplass i staten. Der jobber det en gjeng med medarbeidere, som målgruppen kan ta en prat med (SNURR FILM PÅ NESTE BILDE – start introvideo. </a:t>
            </a:r>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2</a:t>
            </a:fld>
            <a:endParaRPr lang="nb-NO"/>
          </a:p>
        </p:txBody>
      </p:sp>
    </p:spTree>
    <p:extLst>
      <p:ext uri="{BB962C8B-B14F-4D97-AF65-F5344CB8AC3E}">
        <p14:creationId xmlns:p14="http://schemas.microsoft.com/office/powerpoint/2010/main" val="189758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På denne treningsarenaen møter vi </a:t>
            </a:r>
            <a:r>
              <a:rPr lang="nb-NO" b="1" dirty="0">
                <a:effectLst/>
              </a:rPr>
              <a:t>fem medarbeidere</a:t>
            </a:r>
            <a:r>
              <a:rPr lang="nb-NO" dirty="0">
                <a:effectLst/>
              </a:rPr>
              <a:t>. Du</a:t>
            </a:r>
            <a:r>
              <a:rPr lang="nb-NO" baseline="0" dirty="0">
                <a:effectLst/>
              </a:rPr>
              <a:t> blir </a:t>
            </a:r>
            <a:r>
              <a:rPr lang="nb-NO" dirty="0">
                <a:effectLst/>
              </a:rPr>
              <a:t>kjent med medarbeideren gjennom personvideo og personkort før du starter samtalen. Det vil hjelpe deg til å gjøre gode valg underveis. </a:t>
            </a:r>
            <a:r>
              <a:rPr lang="nb-NO" baseline="0" dirty="0"/>
              <a:t>Når du skal begynne å trene, velger du først hvilken medarbeider du vil ta en prat med. Samtalen handler om ulike utfordrende temaer. </a:t>
            </a:r>
            <a:endParaRPr lang="nb-NO" dirty="0"/>
          </a:p>
          <a:p>
            <a:pPr marL="0" indent="0">
              <a:buFont typeface="Arial" panose="020B0604020202020204" pitchFamily="34" charset="0"/>
              <a:buNone/>
            </a:pPr>
            <a:endParaRPr lang="nb-NO" baseline="0" dirty="0"/>
          </a:p>
          <a:p>
            <a:pPr marL="0" indent="0">
              <a:buFont typeface="Arial" panose="020B0604020202020204" pitchFamily="34" charset="0"/>
              <a:buNone/>
            </a:pPr>
            <a:r>
              <a:rPr lang="nb-NO" baseline="0" dirty="0"/>
              <a:t>Valget om å bygge opp samtalene med ulike medarbeidertyper heller enn ut fra tematikk ble tatt tidlig i utviklingen av denne treningsarenaen. Hvorfor? </a:t>
            </a:r>
          </a:p>
          <a:p>
            <a:pPr marL="0" indent="0">
              <a:buFont typeface="Arial" panose="020B0604020202020204" pitchFamily="34" charset="0"/>
              <a:buNone/>
            </a:pPr>
            <a:r>
              <a:rPr lang="nb-NO" baseline="0" dirty="0"/>
              <a:t>De vanskelige samtalene handler gjerne om viktige og kanskje ubehagelige temaer (som samarbeidsproblemer, arbeidsutførelse, rus, helse, krav til endring, omstilling, hygiene) men det er ikke det lederne selv mener er det vanskelige ..</a:t>
            </a:r>
          </a:p>
          <a:p>
            <a:pPr marL="0" indent="0">
              <a:buFont typeface="Arial" panose="020B0604020202020204" pitchFamily="34" charset="0"/>
              <a:buNone/>
            </a:pPr>
            <a:endParaRPr lang="nb-NO" baseline="0" dirty="0"/>
          </a:p>
          <a:p>
            <a:pPr marL="0" indent="0">
              <a:buFont typeface="Arial" panose="020B0604020202020204" pitchFamily="34" charset="0"/>
              <a:buNone/>
            </a:pPr>
            <a:r>
              <a:rPr lang="nb-NO" baseline="0" dirty="0"/>
              <a:t>Det vanskeligste er å møte forskjellighet, å ta praten med de ulike medarbeiderne – noen snakker de godt med, andre ikke.</a:t>
            </a:r>
          </a:p>
          <a:p>
            <a:pPr marL="0" indent="0">
              <a:buFont typeface="Arial" panose="020B0604020202020204" pitchFamily="34" charset="0"/>
              <a:buNone/>
            </a:pPr>
            <a:r>
              <a:rPr lang="nb-NO" baseline="0" dirty="0"/>
              <a:t>Derfor har Difi på denne treningsarenaen arbeidet med å forme medarbeidere, med styrker og utfordringer, vaner og uvaner. </a:t>
            </a:r>
          </a:p>
          <a:p>
            <a:pPr marL="0" indent="0">
              <a:buFont typeface="Arial" panose="020B0604020202020204" pitchFamily="34" charset="0"/>
              <a:buNone/>
            </a:pPr>
            <a:endParaRPr lang="nb-NO" baseline="0" dirty="0"/>
          </a:p>
          <a:p>
            <a:pPr marL="0" indent="0">
              <a:buFont typeface="Arial" panose="020B0604020202020204" pitchFamily="34" charset="0"/>
              <a:buNone/>
            </a:pPr>
            <a:r>
              <a:rPr lang="nb-NO" baseline="0" dirty="0"/>
              <a:t>Vi skal nå få møte et par av dem litt nærmere: </a:t>
            </a:r>
          </a:p>
          <a:p>
            <a:pPr marL="0" indent="0">
              <a:buFont typeface="Arial" panose="020B0604020202020204" pitchFamily="34" charset="0"/>
              <a:buNone/>
            </a:pPr>
            <a:endParaRPr lang="nb-NO" baseline="0"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3</a:t>
            </a:fld>
            <a:endParaRPr lang="nb-NO"/>
          </a:p>
        </p:txBody>
      </p:sp>
    </p:spTree>
    <p:extLst>
      <p:ext uri="{BB962C8B-B14F-4D97-AF65-F5344CB8AC3E}">
        <p14:creationId xmlns:p14="http://schemas.microsoft.com/office/powerpoint/2010/main" val="421015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Sett inn video fra </a:t>
            </a:r>
            <a:r>
              <a:rPr lang="nb-NO" baseline="0" dirty="0" err="1"/>
              <a:t>Vimeo</a:t>
            </a:r>
            <a:r>
              <a:rPr lang="nb-NO" baseline="0" dirty="0"/>
              <a:t>: </a:t>
            </a:r>
          </a:p>
          <a:p>
            <a:r>
              <a:rPr lang="nb-NO" baseline="0" dirty="0"/>
              <a:t>https://vimeopro.com/difi/den-vanskelige-samtalen/video/199302828</a:t>
            </a:r>
          </a:p>
          <a:p>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4</a:t>
            </a:fld>
            <a:endParaRPr lang="nb-NO"/>
          </a:p>
        </p:txBody>
      </p:sp>
    </p:spTree>
    <p:extLst>
      <p:ext uri="{BB962C8B-B14F-4D97-AF65-F5344CB8AC3E}">
        <p14:creationId xmlns:p14="http://schemas.microsoft.com/office/powerpoint/2010/main" val="102714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Sett inn video fra </a:t>
            </a:r>
            <a:r>
              <a:rPr lang="nb-NO" baseline="0" dirty="0" err="1"/>
              <a:t>Vimeo</a:t>
            </a:r>
            <a:r>
              <a:rPr lang="nb-NO" baseline="0" dirty="0"/>
              <a:t>: </a:t>
            </a:r>
          </a:p>
          <a:p>
            <a:r>
              <a:rPr lang="nb-NO" dirty="0"/>
              <a:t>https://vimeopro.com/difi/den-vanskelige-samtalen/video/199316640</a:t>
            </a:r>
          </a:p>
          <a:p>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5</a:t>
            </a:fld>
            <a:endParaRPr lang="nb-NO"/>
          </a:p>
        </p:txBody>
      </p:sp>
    </p:spTree>
    <p:extLst>
      <p:ext uri="{BB962C8B-B14F-4D97-AF65-F5344CB8AC3E}">
        <p14:creationId xmlns:p14="http://schemas.microsoft.com/office/powerpoint/2010/main" val="142227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Først møter du altså medarbeideren</a:t>
            </a:r>
            <a:r>
              <a:rPr lang="nb-NO" baseline="0" dirty="0"/>
              <a:t> i en videopresentasjon, og deretter kommer det opp et «personkort» - som dette. </a:t>
            </a:r>
            <a:br>
              <a:rPr lang="nb-NO" baseline="0" dirty="0"/>
            </a:br>
            <a:r>
              <a:rPr lang="nb-NO" baseline="0" dirty="0"/>
              <a:t>På dette personkortet fremstilles hver medarbeider slik de typisk er. Ekte mennesker har gjerne følelser og reaksjonsmønstre som vi alle kan kjenne oss igjen i. </a:t>
            </a:r>
            <a:r>
              <a:rPr lang="nb-NO" b="1" baseline="0" dirty="0"/>
              <a:t> </a:t>
            </a:r>
          </a:p>
          <a:p>
            <a:endParaRPr lang="nb-NO" baseline="0" dirty="0"/>
          </a:p>
          <a:p>
            <a:r>
              <a:rPr lang="nb-NO" baseline="0" dirty="0"/>
              <a:t>Mange kjenner igjen de ekstroverte og de introverte,  men personlighetspsykologi har mer enn som så å by på for å gjenkjenne likheter og forskjeller mellom oss, hvorfor vi gjør og sier som vi gjør, og våre typiske reaksjoner.</a:t>
            </a:r>
          </a:p>
          <a:p>
            <a:endParaRPr lang="nb-NO" baseline="0" dirty="0"/>
          </a:p>
          <a:p>
            <a:r>
              <a:rPr lang="nb-NO" baseline="0" dirty="0"/>
              <a:t>Men det å ha tenkt gjennom hva som er medarbeiderens sterke sider og gjenkjenne hva som er reaksjoner under stress og press er en viktig forberedelse leder bør gjøre før krevende samtaler. Og dette gjelder både medarbeideren, men også deg selv. Hva er typisk deg – i møtet med medarbeidere som Aisha eller Dagfinn? </a:t>
            </a:r>
          </a:p>
          <a:p>
            <a:endParaRPr lang="nb-NO" baseline="0" dirty="0"/>
          </a:p>
          <a:p>
            <a:r>
              <a:rPr lang="nb-NO" baseline="0" dirty="0"/>
              <a:t>Mange kan mye om </a:t>
            </a:r>
            <a:r>
              <a:rPr lang="nb-NO" baseline="0" dirty="0" err="1"/>
              <a:t>typiskhet</a:t>
            </a:r>
            <a:r>
              <a:rPr lang="nb-NO" baseline="0" dirty="0"/>
              <a:t> og forskjellighet, Jan Ketil Arnulf som forsker på ledelse ved BI er en av disse: </a:t>
            </a:r>
          </a:p>
        </p:txBody>
      </p:sp>
      <p:sp>
        <p:nvSpPr>
          <p:cNvPr id="4" name="Plassholder for lysbildenummer 3"/>
          <p:cNvSpPr>
            <a:spLocks noGrp="1"/>
          </p:cNvSpPr>
          <p:nvPr>
            <p:ph type="sldNum" sz="quarter" idx="10"/>
          </p:nvPr>
        </p:nvSpPr>
        <p:spPr/>
        <p:txBody>
          <a:bodyPr/>
          <a:lstStyle/>
          <a:p>
            <a:fld id="{531BEA05-0F7B-4D95-8D2C-745185E2CDC5}" type="slidenum">
              <a:rPr lang="nb-NO" smtClean="0"/>
              <a:t>6</a:t>
            </a:fld>
            <a:endParaRPr lang="nb-NO"/>
          </a:p>
        </p:txBody>
      </p:sp>
    </p:spTree>
    <p:extLst>
      <p:ext uri="{BB962C8B-B14F-4D97-AF65-F5344CB8AC3E}">
        <p14:creationId xmlns:p14="http://schemas.microsoft.com/office/powerpoint/2010/main" val="356968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Sett inn video fra </a:t>
            </a:r>
            <a:r>
              <a:rPr lang="nb-NO" baseline="0" dirty="0" err="1"/>
              <a:t>Vimeo</a:t>
            </a:r>
            <a:r>
              <a:rPr lang="nb-NO" baseline="0" dirty="0"/>
              <a:t>: </a:t>
            </a:r>
          </a:p>
          <a:p>
            <a:r>
              <a:rPr lang="nb-NO" dirty="0"/>
              <a:t>https://vimeopro.com/difi/den-vanskelige-samtalen/video/199303754</a:t>
            </a:r>
          </a:p>
          <a:p>
            <a:endParaRPr lang="nb-NO"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7</a:t>
            </a:fld>
            <a:endParaRPr lang="nb-NO"/>
          </a:p>
        </p:txBody>
      </p:sp>
    </p:spTree>
    <p:extLst>
      <p:ext uri="{BB962C8B-B14F-4D97-AF65-F5344CB8AC3E}">
        <p14:creationId xmlns:p14="http://schemas.microsoft.com/office/powerpoint/2010/main" val="424638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ffectLst/>
              </a:rPr>
              <a:t>Selve</a:t>
            </a:r>
            <a:r>
              <a:rPr lang="nb-NO" baseline="0" dirty="0">
                <a:effectLst/>
              </a:rPr>
              <a:t> treningen foregår gjennom </a:t>
            </a:r>
            <a:r>
              <a:rPr lang="nb-NO" b="1" dirty="0">
                <a:effectLst/>
              </a:rPr>
              <a:t>samtalesimulering</a:t>
            </a:r>
            <a:r>
              <a:rPr lang="nb-NO" dirty="0">
                <a:effectLst/>
              </a:rPr>
              <a:t>. </a:t>
            </a:r>
          </a:p>
          <a:p>
            <a:r>
              <a:rPr lang="nb-NO" dirty="0">
                <a:effectLst/>
              </a:rPr>
              <a:t>I samtalene tar du strategi- og handlingsvalg som påvirker samtalens retning og resultat. Du får løpende tilbakemeldinger og kan utforske alternative valg.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effectLst/>
              </a:rPr>
              <a:t>Ulike </a:t>
            </a:r>
            <a:r>
              <a:rPr lang="nb-NO" b="1" dirty="0">
                <a:effectLst/>
              </a:rPr>
              <a:t>verktøy, fakta</a:t>
            </a:r>
            <a:r>
              <a:rPr lang="nb-NO" dirty="0">
                <a:effectLst/>
              </a:rPr>
              <a:t> og </a:t>
            </a:r>
            <a:r>
              <a:rPr lang="nb-NO" b="1" dirty="0">
                <a:effectLst/>
              </a:rPr>
              <a:t>lytt &amp; lær</a:t>
            </a:r>
            <a:r>
              <a:rPr lang="nb-NO" dirty="0">
                <a:effectLst/>
              </a:rPr>
              <a:t> (ekspertråd) gjøres tilgjengelige der de er relevante i samtalene, men kan også hentes ut fra en</a:t>
            </a:r>
            <a:r>
              <a:rPr lang="nb-NO" baseline="0" dirty="0">
                <a:effectLst/>
              </a:rPr>
              <a:t> meny</a:t>
            </a:r>
            <a:r>
              <a:rPr lang="nb-NO" dirty="0">
                <a:effectLst/>
              </a:rPr>
              <a:t>.</a:t>
            </a:r>
            <a:br>
              <a:rPr lang="nb-NO" dirty="0">
                <a:effectLst/>
              </a:rPr>
            </a:br>
            <a:r>
              <a:rPr lang="nb-NO" dirty="0">
                <a:effectLst/>
              </a:rPr>
              <a:t>Dette</a:t>
            </a:r>
            <a:r>
              <a:rPr lang="nb-NO" baseline="0" dirty="0">
                <a:effectLst/>
              </a:rPr>
              <a:t> gjør at treningsarenaen kan brukes</a:t>
            </a:r>
            <a:r>
              <a:rPr lang="nb-NO" dirty="0">
                <a:effectLst/>
              </a:rPr>
              <a:t> til både praktisk trening og som et oppslagsverk.</a:t>
            </a:r>
            <a:r>
              <a:rPr lang="nb-NO" baseline="0" dirty="0">
                <a:effectLst/>
              </a:rPr>
              <a:t> </a:t>
            </a:r>
          </a:p>
          <a:p>
            <a:br>
              <a:rPr lang="nb-NO" dirty="0">
                <a:effectLst/>
              </a:rPr>
            </a:br>
            <a:r>
              <a:rPr lang="nb-NO" dirty="0">
                <a:effectLst/>
              </a:rPr>
              <a:t>Du kan jobbe med konkrete verktøy og reflektere over egne antagelser, følelser og reaksjoner i </a:t>
            </a:r>
            <a:r>
              <a:rPr lang="nb-NO" b="1" dirty="0">
                <a:effectLst/>
              </a:rPr>
              <a:t>egne treningsøkter</a:t>
            </a:r>
            <a:r>
              <a:rPr lang="nb-NO" dirty="0">
                <a:effectLst/>
              </a:rPr>
              <a:t>. Disse handler om å forstå ulikhet, samspill, følelser og forsvar.</a:t>
            </a:r>
            <a:br>
              <a:rPr lang="nb-NO" dirty="0">
                <a:effectLst/>
              </a:rPr>
            </a:br>
            <a:br>
              <a:rPr lang="nb-NO" dirty="0">
                <a:effectLst/>
              </a:rPr>
            </a:br>
            <a:r>
              <a:rPr lang="nb-NO" dirty="0">
                <a:effectLst/>
              </a:rPr>
              <a:t>Da</a:t>
            </a:r>
            <a:r>
              <a:rPr lang="nb-NO" baseline="0" dirty="0">
                <a:effectLst/>
              </a:rPr>
              <a:t> skal vi bevege oss over til </a:t>
            </a:r>
            <a:r>
              <a:rPr lang="nb-NO" baseline="0" dirty="0" err="1"/>
              <a:t>til</a:t>
            </a:r>
            <a:r>
              <a:rPr lang="nb-NO" baseline="0" dirty="0"/>
              <a:t> faktisk trening og se litt nærmere på en av disse samtalen.  Denne gangen velger vi å ta en prat med Ole ...</a:t>
            </a:r>
          </a:p>
        </p:txBody>
      </p:sp>
      <p:sp>
        <p:nvSpPr>
          <p:cNvPr id="4" name="Plassholder for lysbildenummer 3"/>
          <p:cNvSpPr>
            <a:spLocks noGrp="1"/>
          </p:cNvSpPr>
          <p:nvPr>
            <p:ph type="sldNum" sz="quarter" idx="10"/>
          </p:nvPr>
        </p:nvSpPr>
        <p:spPr/>
        <p:txBody>
          <a:bodyPr/>
          <a:lstStyle/>
          <a:p>
            <a:fld id="{531BEA05-0F7B-4D95-8D2C-745185E2CDC5}" type="slidenum">
              <a:rPr lang="nb-NO" smtClean="0"/>
              <a:t>8</a:t>
            </a:fld>
            <a:endParaRPr lang="nb-NO"/>
          </a:p>
        </p:txBody>
      </p:sp>
    </p:spTree>
    <p:extLst>
      <p:ext uri="{BB962C8B-B14F-4D97-AF65-F5344CB8AC3E}">
        <p14:creationId xmlns:p14="http://schemas.microsoft.com/office/powerpoint/2010/main" val="338844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Samtalene er </a:t>
            </a:r>
            <a:r>
              <a:rPr lang="nb-NO" b="1" baseline="0" dirty="0"/>
              <a:t>realistiske bruksdialoger, og ikke en demonstrasjon av «oppskriften» på alle krevende samtaler</a:t>
            </a:r>
            <a:r>
              <a:rPr lang="nb-NO" baseline="0" dirty="0"/>
              <a:t>.</a:t>
            </a:r>
          </a:p>
          <a:p>
            <a:endParaRPr lang="nb-NO" baseline="0" dirty="0"/>
          </a:p>
          <a:p>
            <a:r>
              <a:rPr lang="nb-NO" baseline="0" dirty="0"/>
              <a:t>Innholdet i disse dialogene er utviklet i samarbeid med representanter for målgruppen: lederne i staten, og de som jobber med å støtte ledere i utfordrende personalsaker til daglig. De vet hvor skoen trykker!</a:t>
            </a:r>
          </a:p>
          <a:p>
            <a:endParaRPr lang="nb-NO" baseline="0" dirty="0"/>
          </a:p>
          <a:p>
            <a:r>
              <a:rPr lang="nb-NO" baseline="0" dirty="0"/>
              <a:t>Siden alle samtaler er møter mellom to mennesker, så finnes det </a:t>
            </a:r>
            <a:r>
              <a:rPr lang="nb-NO" b="1" baseline="0" dirty="0"/>
              <a:t>ingen fasit. </a:t>
            </a:r>
            <a:r>
              <a:rPr lang="nb-NO" baseline="0" dirty="0"/>
              <a:t>På samme måte som medarbeiderne er ekte mennesker, er også lederen dere </a:t>
            </a:r>
            <a:r>
              <a:rPr lang="nb-NO" b="1" baseline="0" dirty="0"/>
              <a:t>hører, trener gjennom og skal ta regi over </a:t>
            </a:r>
            <a:r>
              <a:rPr lang="nb-NO" baseline="0" dirty="0"/>
              <a:t>– ikke er helt perfekt ..</a:t>
            </a:r>
          </a:p>
          <a:p>
            <a:endParaRPr lang="nb-NO" baseline="0" dirty="0"/>
          </a:p>
          <a:p>
            <a:r>
              <a:rPr lang="nb-NO" baseline="0" dirty="0"/>
              <a:t>Ved inngangen til hver samtale beskrives kort «dette har skjedd», og den tematiske rammen for denne samtalen. </a:t>
            </a:r>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531BEA05-0F7B-4D95-8D2C-745185E2CDC5}" type="slidenum">
              <a:rPr lang="nb-NO" smtClean="0"/>
              <a:t>9</a:t>
            </a:fld>
            <a:endParaRPr lang="nb-NO"/>
          </a:p>
        </p:txBody>
      </p:sp>
    </p:spTree>
    <p:extLst>
      <p:ext uri="{BB962C8B-B14F-4D97-AF65-F5344CB8AC3E}">
        <p14:creationId xmlns:p14="http://schemas.microsoft.com/office/powerpoint/2010/main" val="462343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2260600" y="1436370"/>
            <a:ext cx="7670800" cy="1181100"/>
          </a:xfrm>
          <a:prstGeom prst="rect">
            <a:avLst/>
          </a:prstGeom>
        </p:spPr>
      </p:pic>
    </p:spTree>
    <p:extLst>
      <p:ext uri="{BB962C8B-B14F-4D97-AF65-F5344CB8AC3E}">
        <p14:creationId xmlns:p14="http://schemas.microsoft.com/office/powerpoint/2010/main" val="286501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8AF1429-8B21-4626-9864-EE649CA48BCB}" type="datetimeFigureOut">
              <a:rPr lang="nb-NO" smtClean="0"/>
              <a:t>16.06.2022</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E13EC435-2DC3-4CCB-A8FA-E9B56CB870FF}" type="slidenum">
              <a:rPr lang="nb-NO" smtClean="0"/>
              <a:t>‹#›</a:t>
            </a:fld>
            <a:endParaRPr lang="nb-NO"/>
          </a:p>
        </p:txBody>
      </p:sp>
    </p:spTree>
    <p:extLst>
      <p:ext uri="{BB962C8B-B14F-4D97-AF65-F5344CB8AC3E}">
        <p14:creationId xmlns:p14="http://schemas.microsoft.com/office/powerpoint/2010/main" val="56665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5668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2510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2876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4949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4602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415791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9763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0094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61735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2260600" y="1436370"/>
            <a:ext cx="7670800" cy="1181100"/>
          </a:xfrm>
          <a:prstGeom prst="rect">
            <a:avLst/>
          </a:prstGeom>
        </p:spPr>
      </p:pic>
      <p:pic>
        <p:nvPicPr>
          <p:cNvPr id="15" name="Picture 14" descr="Ikon_trapp_mediu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564" y="5340651"/>
            <a:ext cx="2283040" cy="1682615"/>
          </a:xfrm>
          <a:prstGeom prst="rect">
            <a:avLst/>
          </a:prstGeom>
        </p:spPr>
      </p:pic>
      <p:pic>
        <p:nvPicPr>
          <p:cNvPr id="16" name="Picture 15" descr="Ikon_hjørne_pil_fylt_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17920" y="5179877"/>
            <a:ext cx="620273" cy="620798"/>
          </a:xfrm>
          <a:prstGeom prst="rect">
            <a:avLst/>
          </a:prstGeom>
        </p:spPr>
      </p:pic>
      <p:pic>
        <p:nvPicPr>
          <p:cNvPr id="17" name="Picture 16" descr="Ikon_pluss_mediu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700000">
            <a:off x="43239" y="3908131"/>
            <a:ext cx="1168836" cy="1168836"/>
          </a:xfrm>
          <a:prstGeom prst="rect">
            <a:avLst/>
          </a:prstGeom>
        </p:spPr>
      </p:pic>
      <p:pic>
        <p:nvPicPr>
          <p:cNvPr id="18" name="Picture 17" descr="Ikon_pil_opp_fyl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45799" y="6366286"/>
            <a:ext cx="1026022" cy="519527"/>
          </a:xfrm>
          <a:prstGeom prst="rect">
            <a:avLst/>
          </a:prstGeom>
        </p:spPr>
      </p:pic>
      <p:pic>
        <p:nvPicPr>
          <p:cNvPr id="19" name="Picture 18" descr="Ikon_hjørne_pil_fylt_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69845" y="3561129"/>
            <a:ext cx="868348" cy="869084"/>
          </a:xfrm>
          <a:prstGeom prst="rect">
            <a:avLst/>
          </a:prstGeom>
        </p:spPr>
      </p:pic>
      <p:pic>
        <p:nvPicPr>
          <p:cNvPr id="20" name="Picture 19" descr="Ikon_sirkel.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454149" y="3995671"/>
            <a:ext cx="877329" cy="877329"/>
          </a:xfrm>
          <a:prstGeom prst="rect">
            <a:avLst/>
          </a:prstGeom>
        </p:spPr>
      </p:pic>
      <p:pic>
        <p:nvPicPr>
          <p:cNvPr id="21" name="Picture 20" descr="Ikon_pil_medium_opp.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8834" y="5340651"/>
            <a:ext cx="948795" cy="601734"/>
          </a:xfrm>
          <a:prstGeom prst="rect">
            <a:avLst/>
          </a:prstGeom>
        </p:spPr>
      </p:pic>
    </p:spTree>
    <p:extLst>
      <p:ext uri="{BB962C8B-B14F-4D97-AF65-F5344CB8AC3E}">
        <p14:creationId xmlns:p14="http://schemas.microsoft.com/office/powerpoint/2010/main" val="2249794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37995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8AF1429-8B21-4626-9864-EE649CA48BCB}" type="datetimeFigureOut">
              <a:rPr lang="nb-NO" smtClean="0">
                <a:solidFill>
                  <a:prstClr val="black">
                    <a:tint val="75000"/>
                  </a:prstClr>
                </a:solidFill>
              </a:rPr>
              <a:pPr/>
              <a:t>16.06.2022</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13EC435-2DC3-4CCB-A8FA-E9B56CB870FF}"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0103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222500" y="1430020"/>
            <a:ext cx="7747000" cy="1193800"/>
          </a:xfrm>
          <a:prstGeom prst="rect">
            <a:avLst/>
          </a:prstGeom>
        </p:spPr>
      </p:pic>
    </p:spTree>
    <p:extLst>
      <p:ext uri="{BB962C8B-B14F-4D97-AF65-F5344CB8AC3E}">
        <p14:creationId xmlns:p14="http://schemas.microsoft.com/office/powerpoint/2010/main" val="281494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2222500" y="1532890"/>
            <a:ext cx="7747000" cy="825500"/>
          </a:xfrm>
          <a:prstGeom prst="rect">
            <a:avLst/>
          </a:prstGeom>
        </p:spPr>
      </p:pic>
    </p:spTree>
    <p:extLst>
      <p:ext uri="{BB962C8B-B14F-4D97-AF65-F5344CB8AC3E}">
        <p14:creationId xmlns:p14="http://schemas.microsoft.com/office/powerpoint/2010/main" val="384427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liste">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1730460" y="274638"/>
            <a:ext cx="8726451" cy="1143000"/>
          </a:xfrm>
          <a:prstGeom prst="rect">
            <a:avLst/>
          </a:prstGeom>
        </p:spPr>
        <p:txBody>
          <a:bodyPr vert="horz" lIns="91440" tIns="45720" rIns="91440" bIns="45720" rtlCol="0" anchor="ctr">
            <a:normAutofit/>
          </a:bodyPr>
          <a:lstStyle>
            <a:lvl1pPr>
              <a:defRPr baseline="0"/>
            </a:lvl1pPr>
          </a:lstStyle>
          <a:p>
            <a:r>
              <a:rPr lang="nb-NO" dirty="0"/>
              <a:t>Legg til tittel</a:t>
            </a:r>
            <a:endParaRPr lang="en-US" dirty="0"/>
          </a:p>
        </p:txBody>
      </p:sp>
      <p:sp>
        <p:nvSpPr>
          <p:cNvPr id="15" name="Text Placeholder 14"/>
          <p:cNvSpPr>
            <a:spLocks noGrp="1"/>
          </p:cNvSpPr>
          <p:nvPr>
            <p:ph type="body" sz="quarter" idx="10" hasCustomPrompt="1"/>
          </p:nvPr>
        </p:nvSpPr>
        <p:spPr>
          <a:xfrm>
            <a:off x="1731435" y="1668463"/>
            <a:ext cx="8724900" cy="3986212"/>
          </a:xfrm>
          <a:prstGeom prst="rect">
            <a:avLst/>
          </a:prstGeom>
        </p:spPr>
        <p:txBody>
          <a:bodyPr vert="horz"/>
          <a:lstStyle/>
          <a:p>
            <a:pPr lvl="0"/>
            <a:r>
              <a:rPr lang="nb-NO" dirty="0"/>
              <a:t>Nivå 1</a:t>
            </a:r>
          </a:p>
          <a:p>
            <a:pPr lvl="1"/>
            <a:r>
              <a:rPr lang="nb-NO" dirty="0"/>
              <a:t>Nivå 2</a:t>
            </a:r>
          </a:p>
        </p:txBody>
      </p:sp>
      <p:pic>
        <p:nvPicPr>
          <p:cNvPr id="6" name="Picture 5" descr="Tittelbilde_linj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1682" y="6148213"/>
            <a:ext cx="3668087" cy="390036"/>
          </a:xfrm>
          <a:prstGeom prst="rect">
            <a:avLst/>
          </a:prstGeom>
        </p:spPr>
      </p:pic>
    </p:spTree>
    <p:extLst>
      <p:ext uri="{BB962C8B-B14F-4D97-AF65-F5344CB8AC3E}">
        <p14:creationId xmlns:p14="http://schemas.microsoft.com/office/powerpoint/2010/main" val="26802688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spalt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730460" y="274638"/>
            <a:ext cx="8726451" cy="1143000"/>
          </a:xfrm>
          <a:prstGeom prst="rect">
            <a:avLst/>
          </a:prstGeom>
        </p:spPr>
        <p:txBody>
          <a:bodyPr vert="horz" lIns="91440" tIns="45720" rIns="91440" bIns="45720" rtlCol="0" anchor="ctr">
            <a:normAutofit/>
          </a:bodyPr>
          <a:lstStyle/>
          <a:p>
            <a:r>
              <a:rPr lang="nb-NO" dirty="0"/>
              <a:t>Legg til tittel</a:t>
            </a:r>
            <a:endParaRPr lang="en-US" dirty="0"/>
          </a:p>
        </p:txBody>
      </p:sp>
      <p:sp>
        <p:nvSpPr>
          <p:cNvPr id="5" name="Text Placeholder 14"/>
          <p:cNvSpPr>
            <a:spLocks noGrp="1"/>
          </p:cNvSpPr>
          <p:nvPr>
            <p:ph type="body" sz="quarter" idx="10" hasCustomPrompt="1"/>
          </p:nvPr>
        </p:nvSpPr>
        <p:spPr>
          <a:xfrm>
            <a:off x="1731435" y="1668463"/>
            <a:ext cx="4226284" cy="3986212"/>
          </a:xfrm>
          <a:prstGeom prst="rect">
            <a:avLst/>
          </a:prstGeom>
        </p:spPr>
        <p:txBody>
          <a:bodyPr vert="horz"/>
          <a:lstStyle>
            <a:lvl1pPr marL="0" indent="0">
              <a:buFontTx/>
              <a:buNone/>
              <a:defRPr sz="2800"/>
            </a:lvl1pPr>
          </a:lstStyle>
          <a:p>
            <a:pPr lvl="0"/>
            <a:r>
              <a:rPr lang="nb-NO" dirty="0"/>
              <a:t>Legg til tekst</a:t>
            </a:r>
          </a:p>
        </p:txBody>
      </p:sp>
      <p:sp>
        <p:nvSpPr>
          <p:cNvPr id="7" name="Text Placeholder 14"/>
          <p:cNvSpPr>
            <a:spLocks noGrp="1"/>
          </p:cNvSpPr>
          <p:nvPr>
            <p:ph type="body" sz="quarter" idx="11" hasCustomPrompt="1"/>
          </p:nvPr>
        </p:nvSpPr>
        <p:spPr>
          <a:xfrm>
            <a:off x="6230627" y="1668463"/>
            <a:ext cx="4226284" cy="3986212"/>
          </a:xfrm>
          <a:prstGeom prst="rect">
            <a:avLst/>
          </a:prstGeom>
        </p:spPr>
        <p:txBody>
          <a:bodyPr vert="horz"/>
          <a:lstStyle>
            <a:lvl1pPr marL="0" indent="0">
              <a:buFontTx/>
              <a:buNone/>
              <a:defRPr sz="2800"/>
            </a:lvl1pPr>
          </a:lstStyle>
          <a:p>
            <a:pPr lvl="0"/>
            <a:r>
              <a:rPr lang="nb-NO" dirty="0"/>
              <a:t>Legg til tekst</a:t>
            </a:r>
          </a:p>
        </p:txBody>
      </p:sp>
      <p:pic>
        <p:nvPicPr>
          <p:cNvPr id="8" name="Picture 7" descr="Tittelbilde_linj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1682" y="6148213"/>
            <a:ext cx="3668087" cy="390036"/>
          </a:xfrm>
          <a:prstGeom prst="rect">
            <a:avLst/>
          </a:prstGeom>
        </p:spPr>
      </p:pic>
    </p:spTree>
    <p:extLst>
      <p:ext uri="{BB962C8B-B14F-4D97-AF65-F5344CB8AC3E}">
        <p14:creationId xmlns:p14="http://schemas.microsoft.com/office/powerpoint/2010/main" val="73591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llomtittel">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742819" y="1668466"/>
            <a:ext cx="8714092" cy="1409409"/>
          </a:xfrm>
          <a:prstGeom prst="rect">
            <a:avLst/>
          </a:prstGeom>
        </p:spPr>
        <p:txBody>
          <a:bodyPr vert="horz"/>
          <a:lstStyle>
            <a:lvl1pPr marL="0" indent="0">
              <a:buFontTx/>
              <a:buNone/>
              <a:defRPr b="1" i="0">
                <a:solidFill>
                  <a:schemeClr val="accent4"/>
                </a:solidFill>
              </a:defRPr>
            </a:lvl1pPr>
          </a:lstStyle>
          <a:p>
            <a:pPr lvl="0"/>
            <a:r>
              <a:rPr lang="nb-NO" dirty="0"/>
              <a:t>Legg til mellomtittel</a:t>
            </a:r>
            <a:endParaRPr lang="en-US" dirty="0"/>
          </a:p>
        </p:txBody>
      </p:sp>
      <p:pic>
        <p:nvPicPr>
          <p:cNvPr id="4" name="Picture 3" descr="Tittelbilde_linj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1682" y="6148213"/>
            <a:ext cx="3668087" cy="390036"/>
          </a:xfrm>
          <a:prstGeom prst="rect">
            <a:avLst/>
          </a:prstGeom>
        </p:spPr>
      </p:pic>
    </p:spTree>
    <p:extLst>
      <p:ext uri="{BB962C8B-B14F-4D97-AF65-F5344CB8AC3E}">
        <p14:creationId xmlns:p14="http://schemas.microsoft.com/office/powerpoint/2010/main" val="16264950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vert="horz" anchor="ctr" anchorCtr="0"/>
          <a:lstStyle>
            <a:lvl1pPr marL="0" indent="0" algn="ctr">
              <a:buFontTx/>
              <a:buNone/>
              <a:defRPr/>
            </a:lvl1pPr>
          </a:lstStyle>
          <a:p>
            <a:r>
              <a:rPr lang="en-US" dirty="0"/>
              <a:t>Sett inn </a:t>
            </a:r>
            <a:r>
              <a:rPr lang="en-US" dirty="0" err="1"/>
              <a:t>bilde</a:t>
            </a:r>
            <a:endParaRPr lang="en-US" dirty="0"/>
          </a:p>
        </p:txBody>
      </p:sp>
    </p:spTree>
    <p:extLst>
      <p:ext uri="{BB962C8B-B14F-4D97-AF65-F5344CB8AC3E}">
        <p14:creationId xmlns:p14="http://schemas.microsoft.com/office/powerpoint/2010/main" val="11736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p:cNvSpPr>
            <a:spLocks noGrp="1"/>
          </p:cNvSpPr>
          <p:nvPr>
            <p:ph type="media" sz="quarter" idx="10" hasCustomPrompt="1"/>
          </p:nvPr>
        </p:nvSpPr>
        <p:spPr>
          <a:xfrm>
            <a:off x="0" y="0"/>
            <a:ext cx="12192000" cy="6858000"/>
          </a:xfrm>
          <a:prstGeom prst="rect">
            <a:avLst/>
          </a:prstGeom>
        </p:spPr>
        <p:txBody>
          <a:bodyPr vert="horz" anchor="ctr" anchorCtr="0"/>
          <a:lstStyle>
            <a:lvl1pPr marL="0" indent="0" algn="ctr">
              <a:buFontTx/>
              <a:buNone/>
              <a:defRPr/>
            </a:lvl1pPr>
          </a:lstStyle>
          <a:p>
            <a:r>
              <a:rPr lang="en-US" dirty="0"/>
              <a:t>Sett inn video</a:t>
            </a:r>
          </a:p>
        </p:txBody>
      </p:sp>
    </p:spTree>
    <p:extLst>
      <p:ext uri="{BB962C8B-B14F-4D97-AF65-F5344CB8AC3E}">
        <p14:creationId xmlns:p14="http://schemas.microsoft.com/office/powerpoint/2010/main" val="34330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505153"/>
      </p:ext>
    </p:extLst>
  </p:cSld>
  <p:clrMap bg1="lt1" tx1="dk1" bg2="lt2" tx2="dk2" accent1="accent1" accent2="accent2" accent3="accent3" accent4="accent4" accent5="accent5" accent6="accent6" hlink="hlink" folHlink="folHlink"/>
  <p:sldLayoutIdLst>
    <p:sldLayoutId id="2147483674" r:id="rId1"/>
    <p:sldLayoutId id="2147483692" r:id="rId2"/>
    <p:sldLayoutId id="2147483686" r:id="rId3"/>
    <p:sldLayoutId id="2147483687" r:id="rId4"/>
    <p:sldLayoutId id="2147483673" r:id="rId5"/>
    <p:sldLayoutId id="2147483688" r:id="rId6"/>
    <p:sldLayoutId id="2147483689" r:id="rId7"/>
    <p:sldLayoutId id="2147483690" r:id="rId8"/>
    <p:sldLayoutId id="2147483691" r:id="rId9"/>
    <p:sldLayoutId id="2147483705" r:id="rId10"/>
  </p:sldLayoutIdLst>
  <p:txStyles>
    <p:titleStyle>
      <a:lvl1pPr algn="l" defTabSz="457200" rtl="0" eaLnBrk="1" latinLnBrk="0" hangingPunct="1">
        <a:spcBef>
          <a:spcPct val="0"/>
        </a:spcBef>
        <a:buNone/>
        <a:defRPr sz="4400" b="1" kern="1200">
          <a:solidFill>
            <a:schemeClr val="accent4"/>
          </a:solidFill>
          <a:latin typeface="+mj-lt"/>
          <a:ea typeface="+mj-ea"/>
          <a:cs typeface="+mj-cs"/>
        </a:defRPr>
      </a:lvl1pPr>
    </p:titleStyle>
    <p:bodyStyle>
      <a:lvl1pPr marL="342900" indent="-342900" algn="l" defTabSz="457200" rtl="0" eaLnBrk="1" latinLnBrk="0" hangingPunct="1">
        <a:spcBef>
          <a:spcPct val="20000"/>
        </a:spcBef>
        <a:buClr>
          <a:schemeClr val="accent4"/>
        </a:buClr>
        <a:buFont typeface="Arial"/>
        <a:buChar char="•"/>
        <a:defRPr sz="33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33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8AF1429-8B21-4626-9864-EE649CA48BCB}" type="datetimeFigureOut">
              <a:rPr lang="nb-NO" smtClean="0">
                <a:solidFill>
                  <a:prstClr val="black">
                    <a:tint val="75000"/>
                  </a:prstClr>
                </a:solidFill>
              </a:rPr>
              <a:pPr defTabSz="914400"/>
              <a:t>16.06.2022</a:t>
            </a:fld>
            <a:endParaRPr lang="nb-NO">
              <a:solidFill>
                <a:prstClr val="black">
                  <a:tint val="75000"/>
                </a:prstClr>
              </a:solidFill>
            </a:endParaRPr>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nb-NO">
              <a:solidFill>
                <a:prstClr val="black">
                  <a:tint val="75000"/>
                </a:prstClr>
              </a:solidFill>
            </a:endParaRP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13EC435-2DC3-4CCB-A8FA-E9B56CB870FF}" type="slidenum">
              <a:rPr lang="nb-NO" smtClean="0">
                <a:solidFill>
                  <a:prstClr val="black">
                    <a:tint val="75000"/>
                  </a:prstClr>
                </a:solidFill>
              </a:rPr>
              <a:pPr defTabSz="914400"/>
              <a:t>‹#›</a:t>
            </a:fld>
            <a:endParaRPr lang="nb-NO">
              <a:solidFill>
                <a:prstClr val="black">
                  <a:tint val="75000"/>
                </a:prstClr>
              </a:solidFill>
            </a:endParaRPr>
          </a:p>
        </p:txBody>
      </p:sp>
    </p:spTree>
    <p:extLst>
      <p:ext uri="{BB962C8B-B14F-4D97-AF65-F5344CB8AC3E}">
        <p14:creationId xmlns:p14="http://schemas.microsoft.com/office/powerpoint/2010/main" val="29767940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laeringsplattformen.difi.no/"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1371600" y="5110843"/>
            <a:ext cx="10564586" cy="646331"/>
          </a:xfrm>
          <a:prstGeom prst="rect">
            <a:avLst/>
          </a:prstGeom>
          <a:noFill/>
        </p:spPr>
        <p:txBody>
          <a:bodyPr wrap="square" rtlCol="0">
            <a:spAutoFit/>
          </a:bodyPr>
          <a:lstStyle/>
          <a:p>
            <a:r>
              <a:rPr lang="nb-NO" dirty="0"/>
              <a:t>Sett inn video fra </a:t>
            </a:r>
            <a:r>
              <a:rPr lang="nb-NO" dirty="0" err="1"/>
              <a:t>Vimeo</a:t>
            </a:r>
            <a:r>
              <a:rPr lang="nb-NO" dirty="0"/>
              <a:t>:  https://vimeopro.com/difi/den-vanskelige-samtalen/video/167893747</a:t>
            </a:r>
          </a:p>
          <a:p>
            <a:endParaRPr lang="nb-NO" dirty="0"/>
          </a:p>
        </p:txBody>
      </p:sp>
      <p:pic>
        <p:nvPicPr>
          <p:cNvPr id="5" name="Bilde 4"/>
          <p:cNvPicPr>
            <a:picLocks noChangeAspect="1"/>
          </p:cNvPicPr>
          <p:nvPr/>
        </p:nvPicPr>
        <p:blipFill>
          <a:blip r:embed="rId3"/>
          <a:stretch>
            <a:fillRect/>
          </a:stretch>
        </p:blipFill>
        <p:spPr>
          <a:xfrm>
            <a:off x="2705100" y="131990"/>
            <a:ext cx="7260771" cy="4537982"/>
          </a:xfrm>
          <a:prstGeom prst="rect">
            <a:avLst/>
          </a:prstGeom>
        </p:spPr>
      </p:pic>
    </p:spTree>
    <p:extLst>
      <p:ext uri="{BB962C8B-B14F-4D97-AF65-F5344CB8AC3E}">
        <p14:creationId xmlns:p14="http://schemas.microsoft.com/office/powerpoint/2010/main" val="298841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820885" y="4523014"/>
            <a:ext cx="8049986" cy="923330"/>
          </a:xfrm>
          <a:prstGeom prst="rect">
            <a:avLst/>
          </a:prstGeom>
          <a:noFill/>
        </p:spPr>
        <p:txBody>
          <a:bodyPr wrap="square" rtlCol="0">
            <a:spAutoFit/>
          </a:bodyPr>
          <a:lstStyle/>
          <a:p>
            <a:r>
              <a:rPr lang="nb-NO" dirty="0"/>
              <a:t>Sett inn video fra </a:t>
            </a:r>
            <a:r>
              <a:rPr lang="nb-NO" dirty="0" err="1"/>
              <a:t>Vimeo</a:t>
            </a:r>
            <a:r>
              <a:rPr lang="nb-NO" dirty="0"/>
              <a:t>: </a:t>
            </a:r>
          </a:p>
          <a:p>
            <a:r>
              <a:rPr lang="nb-NO" dirty="0"/>
              <a:t>https://vimeo.com/199662122</a:t>
            </a:r>
          </a:p>
          <a:p>
            <a:endParaRPr lang="nb-NO" dirty="0"/>
          </a:p>
        </p:txBody>
      </p:sp>
      <p:pic>
        <p:nvPicPr>
          <p:cNvPr id="3" name="Bilde 2"/>
          <p:cNvPicPr>
            <a:picLocks noChangeAspect="1"/>
          </p:cNvPicPr>
          <p:nvPr/>
        </p:nvPicPr>
        <p:blipFill>
          <a:blip r:embed="rId3"/>
          <a:stretch>
            <a:fillRect/>
          </a:stretch>
        </p:blipFill>
        <p:spPr>
          <a:xfrm>
            <a:off x="3156858" y="179615"/>
            <a:ext cx="6139542" cy="3837214"/>
          </a:xfrm>
          <a:prstGeom prst="rect">
            <a:avLst/>
          </a:prstGeom>
        </p:spPr>
      </p:pic>
    </p:spTree>
    <p:extLst>
      <p:ext uri="{BB962C8B-B14F-4D97-AF65-F5344CB8AC3E}">
        <p14:creationId xmlns:p14="http://schemas.microsoft.com/office/powerpoint/2010/main" val="333838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1" r="1606"/>
          <a:stretch/>
        </p:blipFill>
        <p:spPr>
          <a:xfrm>
            <a:off x="0" y="108436"/>
            <a:ext cx="12192000" cy="6749564"/>
          </a:xfrm>
          <a:prstGeom prst="rect">
            <a:avLst/>
          </a:prstGeom>
        </p:spPr>
      </p:pic>
    </p:spTree>
    <p:extLst>
      <p:ext uri="{BB962C8B-B14F-4D97-AF65-F5344CB8AC3E}">
        <p14:creationId xmlns:p14="http://schemas.microsoft.com/office/powerpoint/2010/main" val="388606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000" b="5000"/>
          <a:stretch>
            <a:fillRect/>
          </a:stretch>
        </p:blipFill>
        <p:spPr/>
      </p:pic>
    </p:spTree>
    <p:extLst>
      <p:ext uri="{BB962C8B-B14F-4D97-AF65-F5344CB8AC3E}">
        <p14:creationId xmlns:p14="http://schemas.microsoft.com/office/powerpoint/2010/main" val="43740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EEB18120-024F-C1A5-4A1E-6A492870F7E5}"/>
              </a:ext>
            </a:extLst>
          </p:cNvPr>
          <p:cNvSpPr txBox="1">
            <a:spLocks/>
          </p:cNvSpPr>
          <p:nvPr/>
        </p:nvSpPr>
        <p:spPr>
          <a:xfrm>
            <a:off x="1730460" y="1384982"/>
            <a:ext cx="9013740" cy="1684791"/>
          </a:xfrm>
          <a:prstGeom prst="rect">
            <a:avLst/>
          </a:prstGeom>
        </p:spPr>
        <p:txBody>
          <a:bodyPr>
            <a:normAutofit/>
          </a:bodyPr>
          <a:lstStyle>
            <a:lvl1pPr algn="l" defTabSz="457200" rtl="0" eaLnBrk="1" latinLnBrk="0" hangingPunct="1">
              <a:spcBef>
                <a:spcPct val="0"/>
              </a:spcBef>
              <a:buNone/>
              <a:defRPr sz="4400" b="1" kern="1200">
                <a:solidFill>
                  <a:schemeClr val="accent4"/>
                </a:solidFill>
                <a:latin typeface="+mj-lt"/>
                <a:ea typeface="+mj-ea"/>
                <a:cs typeface="+mj-cs"/>
              </a:defRPr>
            </a:lvl1pPr>
          </a:lstStyle>
          <a:p>
            <a:r>
              <a:rPr lang="nb-NO" dirty="0"/>
              <a:t>Den vanskelige samtalen </a:t>
            </a:r>
            <a:br>
              <a:rPr lang="nb-NO" dirty="0"/>
            </a:br>
            <a:r>
              <a:rPr lang="nb-NO" dirty="0"/>
              <a:t>finner du på ..</a:t>
            </a:r>
          </a:p>
        </p:txBody>
      </p:sp>
      <p:sp>
        <p:nvSpPr>
          <p:cNvPr id="5" name="Plassholder for tekst 2">
            <a:extLst>
              <a:ext uri="{FF2B5EF4-FFF2-40B4-BE49-F238E27FC236}">
                <a16:creationId xmlns:a16="http://schemas.microsoft.com/office/drawing/2014/main" id="{559C38B6-85C7-F388-2A50-BE985A02849C}"/>
              </a:ext>
            </a:extLst>
          </p:cNvPr>
          <p:cNvSpPr txBox="1">
            <a:spLocks/>
          </p:cNvSpPr>
          <p:nvPr/>
        </p:nvSpPr>
        <p:spPr>
          <a:xfrm>
            <a:off x="1731435" y="2778808"/>
            <a:ext cx="10123108" cy="39862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nb-NO"/>
          </a:p>
          <a:p>
            <a:r>
              <a:rPr lang="nb-NO" sz="5400">
                <a:hlinkClick r:id="rId3"/>
              </a:rPr>
              <a:t>www.laeringsplattformen.difi.no</a:t>
            </a:r>
            <a:r>
              <a:rPr lang="nb-NO"/>
              <a:t> </a:t>
            </a:r>
            <a:endParaRPr lang="nb-NO" dirty="0"/>
          </a:p>
        </p:txBody>
      </p:sp>
    </p:spTree>
    <p:extLst>
      <p:ext uri="{BB962C8B-B14F-4D97-AF65-F5344CB8AC3E}">
        <p14:creationId xmlns:p14="http://schemas.microsoft.com/office/powerpoint/2010/main" val="228845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570515" y="4996542"/>
            <a:ext cx="5796643" cy="646331"/>
          </a:xfrm>
          <a:prstGeom prst="rect">
            <a:avLst/>
          </a:prstGeom>
          <a:noFill/>
        </p:spPr>
        <p:txBody>
          <a:bodyPr wrap="square" rtlCol="0">
            <a:spAutoFit/>
          </a:bodyPr>
          <a:lstStyle/>
          <a:p>
            <a:r>
              <a:rPr lang="nb-NO" dirty="0"/>
              <a:t>Sett inn video fra </a:t>
            </a:r>
            <a:r>
              <a:rPr lang="nb-NO" dirty="0" err="1"/>
              <a:t>Vimeo</a:t>
            </a:r>
            <a:r>
              <a:rPr lang="nb-NO" dirty="0"/>
              <a:t>: https://vimeo.com/199662944</a:t>
            </a:r>
          </a:p>
          <a:p>
            <a:endParaRPr lang="nb-NO" dirty="0"/>
          </a:p>
        </p:txBody>
      </p:sp>
      <p:pic>
        <p:nvPicPr>
          <p:cNvPr id="4" name="Bilde 3"/>
          <p:cNvPicPr>
            <a:picLocks noChangeAspect="1"/>
          </p:cNvPicPr>
          <p:nvPr/>
        </p:nvPicPr>
        <p:blipFill>
          <a:blip r:embed="rId3"/>
          <a:stretch>
            <a:fillRect/>
          </a:stretch>
        </p:blipFill>
        <p:spPr>
          <a:xfrm>
            <a:off x="2705100" y="131990"/>
            <a:ext cx="7260771" cy="4537982"/>
          </a:xfrm>
          <a:prstGeom prst="rect">
            <a:avLst/>
          </a:prstGeom>
        </p:spPr>
      </p:pic>
    </p:spTree>
    <p:extLst>
      <p:ext uri="{BB962C8B-B14F-4D97-AF65-F5344CB8AC3E}">
        <p14:creationId xmlns:p14="http://schemas.microsoft.com/office/powerpoint/2010/main" val="229379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1_OversiktAnsatte">
            <a:hlinkClick r:id="" action="ppaction://media"/>
          </p:cNvPr>
          <p:cNvPicPr>
            <a:picLocks noGrp="1" noChangeAspect="1"/>
          </p:cNvPicPr>
          <p:nvPr>
            <p:ph type="media" sz="quarter" idx="10"/>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p:spPr>
      </p:pic>
    </p:spTree>
    <p:extLst>
      <p:ext uri="{BB962C8B-B14F-4D97-AF65-F5344CB8AC3E}">
        <p14:creationId xmlns:p14="http://schemas.microsoft.com/office/powerpoint/2010/main" val="1830845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2677886" y="4800600"/>
            <a:ext cx="8768443" cy="923330"/>
          </a:xfrm>
          <a:prstGeom prst="rect">
            <a:avLst/>
          </a:prstGeom>
          <a:noFill/>
        </p:spPr>
        <p:txBody>
          <a:bodyPr wrap="square" rtlCol="0">
            <a:spAutoFit/>
          </a:bodyPr>
          <a:lstStyle/>
          <a:p>
            <a:r>
              <a:rPr lang="nb-NO" dirty="0"/>
              <a:t>Sett inn video fra </a:t>
            </a:r>
            <a:r>
              <a:rPr lang="nb-NO" dirty="0" err="1"/>
              <a:t>Vimeo</a:t>
            </a:r>
            <a:r>
              <a:rPr lang="nb-NO" dirty="0"/>
              <a:t>: </a:t>
            </a:r>
          </a:p>
          <a:p>
            <a:r>
              <a:rPr lang="nb-NO" dirty="0"/>
              <a:t>https://vimeopro.com/difi/den-vanskelige-samtalen/video/199302828</a:t>
            </a:r>
          </a:p>
          <a:p>
            <a:endParaRPr lang="nb-NO" dirty="0"/>
          </a:p>
        </p:txBody>
      </p:sp>
      <p:pic>
        <p:nvPicPr>
          <p:cNvPr id="4" name="Bilde 3"/>
          <p:cNvPicPr>
            <a:picLocks noChangeAspect="1"/>
          </p:cNvPicPr>
          <p:nvPr/>
        </p:nvPicPr>
        <p:blipFill>
          <a:blip r:embed="rId3"/>
          <a:stretch>
            <a:fillRect/>
          </a:stretch>
        </p:blipFill>
        <p:spPr>
          <a:xfrm>
            <a:off x="2452914" y="163286"/>
            <a:ext cx="7518400" cy="4229100"/>
          </a:xfrm>
          <a:prstGeom prst="rect">
            <a:avLst/>
          </a:prstGeom>
        </p:spPr>
      </p:pic>
    </p:spTree>
    <p:extLst>
      <p:ext uri="{BB962C8B-B14F-4D97-AF65-F5344CB8AC3E}">
        <p14:creationId xmlns:p14="http://schemas.microsoft.com/office/powerpoint/2010/main" val="337571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2667000" y="228599"/>
            <a:ext cx="6879771" cy="3869871"/>
          </a:xfrm>
          <a:prstGeom prst="rect">
            <a:avLst/>
          </a:prstGeom>
        </p:spPr>
      </p:pic>
      <p:sp>
        <p:nvSpPr>
          <p:cNvPr id="3" name="TekstSylinder 2"/>
          <p:cNvSpPr txBox="1"/>
          <p:nvPr/>
        </p:nvSpPr>
        <p:spPr>
          <a:xfrm>
            <a:off x="2432958" y="4796135"/>
            <a:ext cx="8441871" cy="923330"/>
          </a:xfrm>
          <a:prstGeom prst="rect">
            <a:avLst/>
          </a:prstGeom>
          <a:noFill/>
        </p:spPr>
        <p:txBody>
          <a:bodyPr wrap="square" rtlCol="0">
            <a:spAutoFit/>
          </a:bodyPr>
          <a:lstStyle/>
          <a:p>
            <a:pPr defTabSz="914400">
              <a:defRPr/>
            </a:pPr>
            <a:r>
              <a:rPr lang="nb-NO" dirty="0"/>
              <a:t>Sett inn video fra </a:t>
            </a:r>
            <a:r>
              <a:rPr lang="nb-NO" dirty="0" err="1"/>
              <a:t>Vimeo</a:t>
            </a:r>
            <a:r>
              <a:rPr lang="nb-NO" dirty="0"/>
              <a:t>: </a:t>
            </a:r>
          </a:p>
          <a:p>
            <a:r>
              <a:rPr lang="nb-NO" dirty="0"/>
              <a:t>https://vimeopro.com/difi/den-vanskelige-samtalen/video/199316640</a:t>
            </a:r>
          </a:p>
          <a:p>
            <a:endParaRPr lang="nb-NO" dirty="0"/>
          </a:p>
        </p:txBody>
      </p:sp>
    </p:spTree>
    <p:extLst>
      <p:ext uri="{BB962C8B-B14F-4D97-AF65-F5344CB8AC3E}">
        <p14:creationId xmlns:p14="http://schemas.microsoft.com/office/powerpoint/2010/main" val="236638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sp>
      <p:pic>
        <p:nvPicPr>
          <p:cNvPr id="3" name="Bilde 2"/>
          <p:cNvPicPr>
            <a:picLocks noChangeAspect="1"/>
          </p:cNvPicPr>
          <p:nvPr/>
        </p:nvPicPr>
        <p:blipFill>
          <a:blip r:embed="rId3"/>
          <a:stretch>
            <a:fillRect/>
          </a:stretch>
        </p:blipFill>
        <p:spPr>
          <a:xfrm>
            <a:off x="-612776" y="-736600"/>
            <a:ext cx="14264076" cy="7518400"/>
          </a:xfrm>
          <a:prstGeom prst="rect">
            <a:avLst/>
          </a:prstGeom>
        </p:spPr>
      </p:pic>
    </p:spTree>
    <p:extLst>
      <p:ext uri="{BB962C8B-B14F-4D97-AF65-F5344CB8AC3E}">
        <p14:creationId xmlns:p14="http://schemas.microsoft.com/office/powerpoint/2010/main" val="73277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797628" y="4421050"/>
            <a:ext cx="8860971" cy="923330"/>
          </a:xfrm>
          <a:prstGeom prst="rect">
            <a:avLst/>
          </a:prstGeom>
          <a:noFill/>
        </p:spPr>
        <p:txBody>
          <a:bodyPr wrap="square" rtlCol="0">
            <a:spAutoFit/>
          </a:bodyPr>
          <a:lstStyle/>
          <a:p>
            <a:pPr defTabSz="914400">
              <a:defRPr/>
            </a:pPr>
            <a:r>
              <a:rPr lang="nb-NO" dirty="0"/>
              <a:t>Sett inn video fra </a:t>
            </a:r>
            <a:r>
              <a:rPr lang="nb-NO" dirty="0" err="1"/>
              <a:t>Vimeo</a:t>
            </a:r>
            <a:r>
              <a:rPr lang="nb-NO" dirty="0"/>
              <a:t>: </a:t>
            </a:r>
          </a:p>
          <a:p>
            <a:r>
              <a:rPr lang="nb-NO" dirty="0"/>
              <a:t>https://vimeopro.com/difi/den-vanskelige-samtalen/video/199303754</a:t>
            </a:r>
          </a:p>
          <a:p>
            <a:endParaRPr lang="nb-NO" dirty="0"/>
          </a:p>
        </p:txBody>
      </p:sp>
      <p:pic>
        <p:nvPicPr>
          <p:cNvPr id="3" name="Bilde 2"/>
          <p:cNvPicPr>
            <a:picLocks noChangeAspect="1"/>
          </p:cNvPicPr>
          <p:nvPr/>
        </p:nvPicPr>
        <p:blipFill>
          <a:blip r:embed="rId3"/>
          <a:stretch>
            <a:fillRect/>
          </a:stretch>
        </p:blipFill>
        <p:spPr>
          <a:xfrm>
            <a:off x="3156858" y="179615"/>
            <a:ext cx="6139542" cy="3837214"/>
          </a:xfrm>
          <a:prstGeom prst="rect">
            <a:avLst/>
          </a:prstGeom>
        </p:spPr>
      </p:pic>
    </p:spTree>
    <p:extLst>
      <p:ext uri="{BB962C8B-B14F-4D97-AF65-F5344CB8AC3E}">
        <p14:creationId xmlns:p14="http://schemas.microsoft.com/office/powerpoint/2010/main" val="264013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1_OversiktAnsatte">
            <a:hlinkClick r:id="" action="ppaction://media"/>
          </p:cNvPr>
          <p:cNvPicPr>
            <a:picLocks noGrp="1" noChangeAspect="1"/>
          </p:cNvPicPr>
          <p:nvPr>
            <p:ph type="media" sz="quarter" idx="10"/>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p:spPr>
      </p:pic>
    </p:spTree>
    <p:extLst>
      <p:ext uri="{BB962C8B-B14F-4D97-AF65-F5344CB8AC3E}">
        <p14:creationId xmlns:p14="http://schemas.microsoft.com/office/powerpoint/2010/main" val="23976589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sz="quarter" idx="10"/>
          </p:nvPr>
        </p:nvPicPr>
        <p:blipFill>
          <a:blip r:embed="rId3"/>
          <a:srcRect l="24" r="24"/>
          <a:stretch>
            <a:fillRect/>
          </a:stretch>
        </p:blipFill>
        <p:spPr>
          <a:xfrm>
            <a:off x="25400" y="0"/>
            <a:ext cx="12395200" cy="6972300"/>
          </a:xfrm>
          <a:prstGeom prst="rect">
            <a:avLst/>
          </a:prstGeom>
        </p:spPr>
      </p:pic>
    </p:spTree>
    <p:extLst>
      <p:ext uri="{BB962C8B-B14F-4D97-AF65-F5344CB8AC3E}">
        <p14:creationId xmlns:p14="http://schemas.microsoft.com/office/powerpoint/2010/main" val="3323950152"/>
      </p:ext>
    </p:extLst>
  </p:cSld>
  <p:clrMapOvr>
    <a:masterClrMapping/>
  </p:clrMapOvr>
</p:sld>
</file>

<file path=ppt/theme/theme1.xml><?xml version="1.0" encoding="utf-8"?>
<a:theme xmlns:a="http://schemas.openxmlformats.org/drawingml/2006/main" name="Punkliste">
  <a:themeElements>
    <a:clrScheme name="På nett med læring">
      <a:dk1>
        <a:sysClr val="windowText" lastClr="000000"/>
      </a:dk1>
      <a:lt1>
        <a:sysClr val="window" lastClr="FFFFFF"/>
      </a:lt1>
      <a:dk2>
        <a:srgbClr val="005380"/>
      </a:dk2>
      <a:lt2>
        <a:srgbClr val="E5F3F4"/>
      </a:lt2>
      <a:accent1>
        <a:srgbClr val="005380"/>
      </a:accent1>
      <a:accent2>
        <a:srgbClr val="A2F4D9"/>
      </a:accent2>
      <a:accent3>
        <a:srgbClr val="ECE541"/>
      </a:accent3>
      <a:accent4>
        <a:srgbClr val="6D56A0"/>
      </a:accent4>
      <a:accent5>
        <a:srgbClr val="E4454D"/>
      </a:accent5>
      <a:accent6>
        <a:srgbClr val="4CA01D"/>
      </a:accent6>
      <a:hlink>
        <a:srgbClr val="F2964D"/>
      </a:hlink>
      <a:folHlink>
        <a:srgbClr val="F6A75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_16x9_mal" id="{34FFB794-5E52-AA48-BB3C-525EF3FD8DA1}" vid="{C42C279D-851B-F945-BE15-7046061270C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Endelig_ resentation_16x9_mal1</Template>
  <TotalTime>1442</TotalTime>
  <Words>1124</Words>
  <Application>Microsoft Office PowerPoint</Application>
  <PresentationFormat>Widescreen</PresentationFormat>
  <Paragraphs>83</Paragraphs>
  <Slides>13</Slides>
  <Notes>13</Notes>
  <HiddenSlides>0</HiddenSlides>
  <MMClips>2</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13</vt:i4>
      </vt:variant>
    </vt:vector>
  </HeadingPairs>
  <TitlesOfParts>
    <vt:vector size="18" baseType="lpstr">
      <vt:lpstr>Arial</vt:lpstr>
      <vt:lpstr>Calibri</vt:lpstr>
      <vt:lpstr>Calibri Light</vt:lpstr>
      <vt:lpstr>Punkliste</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Kastnes, Tone</dc:creator>
  <cp:lastModifiedBy>Hanne Jacobsen</cp:lastModifiedBy>
  <cp:revision>69</cp:revision>
  <cp:lastPrinted>2016-05-30T12:06:40Z</cp:lastPrinted>
  <dcterms:created xsi:type="dcterms:W3CDTF">2016-05-19T08:16:02Z</dcterms:created>
  <dcterms:modified xsi:type="dcterms:W3CDTF">2022-06-16T08:12:03Z</dcterms:modified>
</cp:coreProperties>
</file>