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67" r:id="rId5"/>
    <p:sldId id="257" r:id="rId6"/>
    <p:sldId id="263" r:id="rId7"/>
    <p:sldId id="268" r:id="rId8"/>
    <p:sldId id="269" r:id="rId9"/>
    <p:sldId id="270" r:id="rId10"/>
    <p:sldId id="271" r:id="rId11"/>
    <p:sldId id="260"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4C"/>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792DB-AE7B-48F2-84C9-4D9FD8F679EC}" v="12" dt="2020-12-21T13:09:20.08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74356" autoAdjust="0"/>
  </p:normalViewPr>
  <p:slideViewPr>
    <p:cSldViewPr snapToGrid="0">
      <p:cViewPr varScale="1">
        <p:scale>
          <a:sx n="159" d="100"/>
          <a:sy n="159" d="100"/>
        </p:scale>
        <p:origin x="150" y="132"/>
      </p:cViewPr>
      <p:guideLst>
        <p:guide orient="horz" pos="2228"/>
        <p:guide pos="3840"/>
      </p:guideLst>
    </p:cSldViewPr>
  </p:slideViewPr>
  <p:outlineViewPr>
    <p:cViewPr>
      <p:scale>
        <a:sx n="33" d="100"/>
        <a:sy n="33" d="100"/>
      </p:scale>
      <p:origin x="0" y="-4800"/>
    </p:cViewPr>
  </p:outlineViewPr>
  <p:notesTextViewPr>
    <p:cViewPr>
      <p:scale>
        <a:sx n="150" d="100"/>
        <a:sy n="150" d="100"/>
      </p:scale>
      <p:origin x="0" y="0"/>
    </p:cViewPr>
  </p:notesTextViewPr>
  <p:sorterViewPr>
    <p:cViewPr>
      <p:scale>
        <a:sx n="200" d="100"/>
        <a:sy n="200" d="100"/>
      </p:scale>
      <p:origin x="0" y="0"/>
    </p:cViewPr>
  </p:sorterViewPr>
  <p:notesViewPr>
    <p:cSldViewPr snapToGrid="0" showGuides="1">
      <p:cViewPr varScale="1">
        <p:scale>
          <a:sx n="213" d="100"/>
          <a:sy n="213" d="100"/>
        </p:scale>
        <p:origin x="1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23.06.2021</a:t>
            </a:fld>
            <a:endParaRPr lang="nb-NO" dirty="0"/>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dirty="0"/>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23.06.2021</a:t>
            </a:fld>
            <a:endParaRPr lang="nb-NO" dirty="0"/>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dirty="0"/>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23.06.2021</a:t>
            </a:fld>
            <a:endParaRPr lang="nb-NO" dirty="0"/>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153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a:solidFill>
            <a:srgbClr val="012A4C"/>
          </a:solidFill>
        </p:spPr>
        <p:txBody>
          <a:bodyPr anchor="b">
            <a:noAutofit/>
          </a:bodyPr>
          <a:lstStyle>
            <a:lvl1pPr algn="ctr">
              <a:defRPr sz="5000" cap="all" baseline="0">
                <a:ln>
                  <a:solidFill>
                    <a:srgbClr val="012A4C"/>
                  </a:solidFill>
                </a:ln>
                <a:solidFill>
                  <a:srgbClr val="012A4C"/>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727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23.06.2021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23.06.2021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23.06.2021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23.06.2021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23.06.2021</a:t>
            </a:fld>
            <a:endParaRPr lang="nb-NO" dirty="0"/>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23.06.2021</a:t>
            </a:fld>
            <a:endParaRPr lang="nb-NO" dirty="0"/>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dirty="0"/>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23.06.2021</a:t>
            </a:fld>
            <a:endParaRPr lang="nb-NO" dirty="0"/>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23.06.2021</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23.06.2021</a:t>
            </a:fld>
            <a:endParaRPr lang="nb-NO" dirty="0"/>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23.06.2021</a:t>
            </a:fld>
            <a:endParaRPr lang="nb-NO" dirty="0"/>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23.06.2021</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9192998F-A2DE-422B-AC0B-47E5E3A51E92}" type="datetimeFigureOut">
              <a:rPr lang="nb-NO" smtClean="0"/>
              <a:t>23.06.2021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F6102D5-17EA-4B20-ACD9-F34648933D30}" type="slidenum">
              <a:rPr lang="nb-NO" smtClean="0"/>
              <a:t>‹#›</a:t>
            </a:fld>
            <a:endParaRPr lang="nb-NO"/>
          </a:p>
        </p:txBody>
      </p:sp>
    </p:spTree>
    <p:extLst>
      <p:ext uri="{BB962C8B-B14F-4D97-AF65-F5344CB8AC3E}">
        <p14:creationId xmlns:p14="http://schemas.microsoft.com/office/powerpoint/2010/main" val="830199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9192998F-A2DE-422B-AC0B-47E5E3A51E92}" type="datetimeFigureOut">
              <a:rPr lang="nb-NO" smtClean="0"/>
              <a:t>23.06.2021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F6102D5-17EA-4B20-ACD9-F34648933D30}" type="slidenum">
              <a:rPr lang="nb-NO" smtClean="0"/>
              <a:t>‹#›</a:t>
            </a:fld>
            <a:endParaRPr lang="nb-NO"/>
          </a:p>
        </p:txBody>
      </p:sp>
    </p:spTree>
    <p:extLst>
      <p:ext uri="{BB962C8B-B14F-4D97-AF65-F5344CB8AC3E}">
        <p14:creationId xmlns:p14="http://schemas.microsoft.com/office/powerpoint/2010/main" val="17306727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92998F-A2DE-422B-AC0B-47E5E3A51E92}" type="datetimeFigureOut">
              <a:rPr lang="nb-NO" smtClean="0"/>
              <a:t>23.06.2021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F6102D5-17EA-4B20-ACD9-F34648933D30}" type="slidenum">
              <a:rPr lang="nb-NO" smtClean="0"/>
              <a:t>‹#›</a:t>
            </a:fld>
            <a:endParaRPr lang="nb-NO"/>
          </a:p>
        </p:txBody>
      </p:sp>
    </p:spTree>
    <p:extLst>
      <p:ext uri="{BB962C8B-B14F-4D97-AF65-F5344CB8AC3E}">
        <p14:creationId xmlns:p14="http://schemas.microsoft.com/office/powerpoint/2010/main" val="42051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dirty="0"/>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23.06.2021</a:t>
            </a:fld>
            <a:endParaRPr lang="nb-NO" dirty="0"/>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8" name="topplogo" hidden="1"/>
          <p:cNvPicPr>
            <a:picLocks noChangeAspect="1"/>
          </p:cNvPicPr>
          <p:nvPr/>
        </p:nvPicPr>
        <p:blipFill>
          <a:blip r:embed="rId66"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67" cstate="print">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6" r:id="rId2"/>
    <p:sldLayoutId id="2147483727" r:id="rId3"/>
    <p:sldLayoutId id="2147483729" r:id="rId4"/>
    <p:sldLayoutId id="2147483730" r:id="rId5"/>
    <p:sldLayoutId id="2147483728" r:id="rId6"/>
    <p:sldLayoutId id="2147483731" r:id="rId7"/>
    <p:sldLayoutId id="2147483732" r:id="rId8"/>
    <p:sldLayoutId id="2147483743" r:id="rId9"/>
    <p:sldLayoutId id="2147483726" r:id="rId10"/>
    <p:sldLayoutId id="2147483774" r:id="rId11"/>
    <p:sldLayoutId id="2147483775" r:id="rId12"/>
    <p:sldLayoutId id="2147483776" r:id="rId13"/>
    <p:sldLayoutId id="2147483755" r:id="rId14"/>
    <p:sldLayoutId id="2147483770" r:id="rId15"/>
    <p:sldLayoutId id="2147483771" r:id="rId16"/>
    <p:sldLayoutId id="2147483780" r:id="rId17"/>
    <p:sldLayoutId id="2147483781" r:id="rId18"/>
    <p:sldLayoutId id="2147483782" r:id="rId19"/>
    <p:sldLayoutId id="2147483777" r:id="rId20"/>
    <p:sldLayoutId id="2147483778" r:id="rId21"/>
    <p:sldLayoutId id="2147483779" r:id="rId22"/>
    <p:sldLayoutId id="2147483703" r:id="rId23"/>
    <p:sldLayoutId id="2147483749" r:id="rId24"/>
    <p:sldLayoutId id="2147483704" r:id="rId25"/>
    <p:sldLayoutId id="2147483750" r:id="rId26"/>
    <p:sldLayoutId id="2147483705" r:id="rId27"/>
    <p:sldLayoutId id="2147483751" r:id="rId28"/>
    <p:sldLayoutId id="2147483707" r:id="rId29"/>
    <p:sldLayoutId id="2147483797" r:id="rId30"/>
    <p:sldLayoutId id="2147483798"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33" r:id="rId44"/>
    <p:sldLayoutId id="2147483747" r:id="rId45"/>
    <p:sldLayoutId id="2147483748" r:id="rId46"/>
    <p:sldLayoutId id="2147483783" r:id="rId47"/>
    <p:sldLayoutId id="2147483765" r:id="rId48"/>
    <p:sldLayoutId id="2147483764" r:id="rId49"/>
    <p:sldLayoutId id="2147483725" r:id="rId50"/>
    <p:sldLayoutId id="2147483746" r:id="rId51"/>
    <p:sldLayoutId id="2147483766" r:id="rId52"/>
    <p:sldLayoutId id="2147483767" r:id="rId53"/>
    <p:sldLayoutId id="2147483772" r:id="rId54"/>
    <p:sldLayoutId id="2147483773" r:id="rId55"/>
    <p:sldLayoutId id="2147483719" r:id="rId56"/>
    <p:sldLayoutId id="2147483744" r:id="rId57"/>
    <p:sldLayoutId id="2147483745" r:id="rId58"/>
    <p:sldLayoutId id="2147483768" r:id="rId59"/>
    <p:sldLayoutId id="2147483769" r:id="rId60"/>
    <p:sldLayoutId id="2147483660" r:id="rId61"/>
    <p:sldLayoutId id="2147483799" r:id="rId62"/>
    <p:sldLayoutId id="2147483800" r:id="rId63"/>
    <p:sldLayoutId id="2147483801"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38" userDrawn="1">
          <p15:clr>
            <a:srgbClr val="F26B43"/>
          </p15:clr>
        </p15:guide>
        <p15:guide id="3" pos="7331" userDrawn="1">
          <p15:clr>
            <a:srgbClr val="F26B43"/>
          </p15:clr>
        </p15:guide>
        <p15:guide id="5" orient="horz" pos="3748" userDrawn="1">
          <p15:clr>
            <a:srgbClr val="F26B43"/>
          </p15:clr>
        </p15:guide>
        <p15:guide id="6" orient="horz" pos="1082" userDrawn="1">
          <p15:clr>
            <a:srgbClr val="F26B43"/>
          </p15:clr>
        </p15:guide>
        <p15:guide id="7" orient="horz" pos="720" userDrawn="1">
          <p15:clr>
            <a:srgbClr val="F26B43"/>
          </p15:clr>
        </p15:guide>
        <p15:guide id="8" orient="horz" pos="4135" userDrawn="1">
          <p15:clr>
            <a:srgbClr val="F26B43"/>
          </p15:clr>
        </p15:guide>
        <p15:guide id="9" pos="4951" userDrawn="1">
          <p15:clr>
            <a:srgbClr val="F26B43"/>
          </p15:clr>
        </p15:guide>
        <p15:guide id="10" pos="4725" userDrawn="1">
          <p15:clr>
            <a:srgbClr val="F26B43"/>
          </p15:clr>
        </p15:guide>
        <p15:guide id="11" pos="3829" userDrawn="1">
          <p15:clr>
            <a:srgbClr val="F26B43"/>
          </p15:clr>
        </p15:guide>
        <p15:guide id="12" pos="3740" userDrawn="1">
          <p15:clr>
            <a:srgbClr val="F26B43"/>
          </p15:clr>
        </p15:guide>
        <p15:guide id="13" pos="39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 </a:t>
            </a:r>
          </a:p>
        </p:txBody>
      </p:sp>
      <p:sp>
        <p:nvSpPr>
          <p:cNvPr id="3" name="Subtitle 2"/>
          <p:cNvSpPr>
            <a:spLocks noGrp="1"/>
          </p:cNvSpPr>
          <p:nvPr>
            <p:ph type="subTitle" idx="1"/>
          </p:nvPr>
        </p:nvSpPr>
        <p:spPr>
          <a:xfrm>
            <a:off x="1524000" y="4797630"/>
            <a:ext cx="9144000" cy="985653"/>
          </a:xfrm>
        </p:spPr>
        <p:txBody>
          <a:bodyPr/>
          <a:lstStyle/>
          <a:p>
            <a:r>
              <a:rPr lang="nb-NO" dirty="0"/>
              <a:t>Opplæring om offentleglova</a:t>
            </a:r>
          </a:p>
          <a:p>
            <a:r>
              <a:rPr lang="nb-NO" i="1" dirty="0"/>
              <a:t>Presentasjon for forankring – brukes overfor toppledelsen </a:t>
            </a:r>
          </a:p>
          <a:p>
            <a:endParaRPr lang="nb-NO" dirty="0"/>
          </a:p>
        </p:txBody>
      </p:sp>
      <p:pic>
        <p:nvPicPr>
          <p:cNvPr id="4" name="Picture 3" descr="https://storyboardno.sharepoint.com/Customers/DIFI/Offentlighetsloven/D_Design/Grensesnitt/logo_innsyn.png"/>
          <p:cNvPicPr/>
          <p:nvPr/>
        </p:nvPicPr>
        <p:blipFill>
          <a:blip r:embed="rId2">
            <a:extLst>
              <a:ext uri="{28A0092B-C50C-407E-A947-70E740481C1C}">
                <a14:useLocalDpi xmlns:a14="http://schemas.microsoft.com/office/drawing/2010/main" val="0"/>
              </a:ext>
            </a:extLst>
          </a:blip>
          <a:srcRect/>
          <a:stretch>
            <a:fillRect/>
          </a:stretch>
        </p:blipFill>
        <p:spPr bwMode="auto">
          <a:xfrm>
            <a:off x="4332514" y="2756674"/>
            <a:ext cx="3526972" cy="1506578"/>
          </a:xfrm>
          <a:prstGeom prst="rect">
            <a:avLst/>
          </a:prstGeom>
          <a:noFill/>
          <a:ln>
            <a:noFill/>
          </a:ln>
        </p:spPr>
      </p:pic>
    </p:spTree>
    <p:extLst>
      <p:ext uri="{BB962C8B-B14F-4D97-AF65-F5344CB8AC3E}">
        <p14:creationId xmlns:p14="http://schemas.microsoft.com/office/powerpoint/2010/main" val="67723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Agenda </a:t>
            </a:r>
          </a:p>
        </p:txBody>
      </p:sp>
      <p:sp>
        <p:nvSpPr>
          <p:cNvPr id="3" name="Content Placeholder 2"/>
          <p:cNvSpPr>
            <a:spLocks noGrp="1"/>
          </p:cNvSpPr>
          <p:nvPr>
            <p:ph idx="1"/>
          </p:nvPr>
        </p:nvSpPr>
        <p:spPr>
          <a:xfrm>
            <a:off x="838200" y="1318161"/>
            <a:ext cx="10515600" cy="4858802"/>
          </a:xfrm>
        </p:spPr>
        <p:txBody>
          <a:bodyPr>
            <a:normAutofit/>
          </a:bodyPr>
          <a:lstStyle/>
          <a:p>
            <a:pPr lvl="0"/>
            <a:r>
              <a:rPr lang="nb-NO" dirty="0"/>
              <a:t>Jan Tore Sanner om åpenhet </a:t>
            </a:r>
          </a:p>
          <a:p>
            <a:r>
              <a:rPr lang="nb-NO" dirty="0"/>
              <a:t>Hvorfor gjennomføre opplæring i offentleglova</a:t>
            </a:r>
          </a:p>
          <a:p>
            <a:pPr lvl="0"/>
            <a:r>
              <a:rPr lang="nb-NO" dirty="0"/>
              <a:t>Informasjon om opplæringen </a:t>
            </a:r>
          </a:p>
          <a:p>
            <a:pPr lvl="0"/>
            <a:r>
              <a:rPr lang="nb-NO" dirty="0"/>
              <a:t>Ulike omfang av utrullingen: </a:t>
            </a:r>
          </a:p>
          <a:p>
            <a:pPr lvl="1"/>
            <a:r>
              <a:rPr lang="nb-NO" dirty="0">
                <a:solidFill>
                  <a:schemeClr val="accent1"/>
                </a:solidFill>
              </a:rPr>
              <a:t>Mini: </a:t>
            </a:r>
            <a:r>
              <a:rPr lang="nb-NO" dirty="0"/>
              <a:t>informasjonsmail + e-læringsmagasinet Innsyn </a:t>
            </a:r>
          </a:p>
          <a:p>
            <a:pPr lvl="1"/>
            <a:r>
              <a:rPr lang="nb-NO" dirty="0">
                <a:solidFill>
                  <a:schemeClr val="accent1"/>
                </a:solidFill>
              </a:rPr>
              <a:t>Midi: </a:t>
            </a:r>
            <a:r>
              <a:rPr lang="nb-NO" dirty="0"/>
              <a:t>A3 plakater + informasjonsmail + e-læringsmagasinet Innsyn + bordfoldere</a:t>
            </a:r>
          </a:p>
          <a:p>
            <a:pPr lvl="1"/>
            <a:r>
              <a:rPr lang="nb-NO" dirty="0">
                <a:solidFill>
                  <a:schemeClr val="accent1"/>
                </a:solidFill>
              </a:rPr>
              <a:t>Maxi: </a:t>
            </a:r>
            <a:r>
              <a:rPr lang="nb-NO" dirty="0"/>
              <a:t>Involvering av kommunikasjon, juridisk, arkiv + A3 plakater + infomail + e-læringsmagasinet Innsyn + bordfoldere + møter med opplæringsaktiviteter i avdelinger/ seksjoner + innspill til praksisforbedringer fra avdelinger/ seksjoner + opprette/ videreutvikle/ forsterke åpenhetskultur + innsynspraksis </a:t>
            </a:r>
          </a:p>
          <a:p>
            <a:pPr lvl="1"/>
            <a:r>
              <a:rPr lang="nb-NO" dirty="0"/>
              <a:t>Alle nyansatte tar e-læringen </a:t>
            </a:r>
          </a:p>
          <a:p>
            <a:r>
              <a:rPr lang="nb-NO" dirty="0"/>
              <a:t>Noen avklaringer angående leders samling med medarbeidere </a:t>
            </a:r>
          </a:p>
        </p:txBody>
      </p:sp>
    </p:spTree>
    <p:extLst>
      <p:ext uri="{BB962C8B-B14F-4D97-AF65-F5344CB8AC3E}">
        <p14:creationId xmlns:p14="http://schemas.microsoft.com/office/powerpoint/2010/main" val="278163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88912"/>
            <a:ext cx="3932237" cy="1600200"/>
          </a:xfrm>
        </p:spPr>
        <p:txBody>
          <a:bodyPr/>
          <a:lstStyle/>
          <a:p>
            <a:r>
              <a:rPr lang="nb-NO" dirty="0"/>
              <a:t>Jan Tore Sanner om åpenhet</a:t>
            </a:r>
            <a:endParaRPr lang="nb-NO" dirty="0">
              <a:solidFill>
                <a:srgbClr val="FF0000"/>
              </a:solidFill>
            </a:endParaRPr>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14539" r="14539"/>
          <a:stretch>
            <a:fillRect/>
          </a:stretch>
        </p:blipFill>
        <p:spPr>
          <a:xfrm>
            <a:off x="6151418" y="1751948"/>
            <a:ext cx="5203970" cy="4109102"/>
          </a:xfrm>
        </p:spPr>
      </p:pic>
      <p:sp>
        <p:nvSpPr>
          <p:cNvPr id="5" name="Text Placeholder 4"/>
          <p:cNvSpPr>
            <a:spLocks noGrp="1"/>
          </p:cNvSpPr>
          <p:nvPr>
            <p:ph type="body" sz="half" idx="2"/>
          </p:nvPr>
        </p:nvSpPr>
        <p:spPr>
          <a:xfrm>
            <a:off x="839788" y="2057400"/>
            <a:ext cx="4860368" cy="3811588"/>
          </a:xfrm>
        </p:spPr>
        <p:txBody>
          <a:bodyPr>
            <a:normAutofit fontScale="85000" lnSpcReduction="20000"/>
          </a:bodyPr>
          <a:lstStyle/>
          <a:p>
            <a:r>
              <a:rPr lang="nb-NO" sz="1700" dirty="0"/>
              <a:t>«Norge har en av verdens tydeligste lover om åpenhet. Formålet med Offentlighetsloven er en åpen og transparent forvaltning. Det er fordi åpenhet er en forutsetning for tillit til forvaltningen, som igjen er en bærebjelke i en demokratisk og moderne rettsstat. </a:t>
            </a:r>
          </a:p>
          <a:p>
            <a:r>
              <a:rPr lang="nb-NO" sz="1700" dirty="0"/>
              <a:t>Offentlighet er en viktig oppgave og del av forvaltningens kjerneområder. </a:t>
            </a:r>
          </a:p>
          <a:p>
            <a:r>
              <a:rPr lang="nb-NO" sz="1700" dirty="0"/>
              <a:t>Til tross for mye bra arbeid, ser vi for eksempel gjennom en rekke saker i media, at praksis varierer. Det ønsker jeg at alle statlige ledere gjør noe med/ jeg ønsker at alle statlige ledere setter dette på dagsorden og får med seg sine medarbeidere i et løft på dette området. </a:t>
            </a:r>
          </a:p>
          <a:p>
            <a:endParaRPr lang="nb-NO" sz="1700" dirty="0"/>
          </a:p>
          <a:p>
            <a:r>
              <a:rPr lang="nb-NO" sz="1700" dirty="0"/>
              <a:t>Dette opplæringstiltaket som er utarbeidet av DFØ, er et ledd i dette arbeidet. Jeg forventer at dette gjennomføres, og håper å se at det vil føre til en enda åpnere forvaltning enn vi allerede har» </a:t>
            </a:r>
          </a:p>
          <a:p>
            <a:r>
              <a:rPr lang="nb-NO" sz="1700" dirty="0"/>
              <a:t>Kunnskap om Off loven </a:t>
            </a:r>
            <a:r>
              <a:rPr lang="nb-NO" sz="1700" dirty="0">
                <a:sym typeface="Wingdings" panose="05000000000000000000" pitchFamily="2" charset="2"/>
              </a:rPr>
              <a:t> raskere  ikke en tidstyv </a:t>
            </a:r>
            <a:endParaRPr lang="nb-NO" sz="1700" dirty="0"/>
          </a:p>
          <a:p>
            <a:r>
              <a:rPr lang="nb-NO" dirty="0"/>
              <a:t> </a:t>
            </a:r>
          </a:p>
        </p:txBody>
      </p:sp>
    </p:spTree>
    <p:extLst>
      <p:ext uri="{BB962C8B-B14F-4D97-AF65-F5344CB8AC3E}">
        <p14:creationId xmlns:p14="http://schemas.microsoft.com/office/powerpoint/2010/main" val="427492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nb-NO" dirty="0"/>
              <a:t>Hvorfor gjennomføre opplæring om offentleglova? </a:t>
            </a:r>
          </a:p>
        </p:txBody>
      </p:sp>
      <p:sp>
        <p:nvSpPr>
          <p:cNvPr id="3" name="Content Placeholder 2"/>
          <p:cNvSpPr>
            <a:spLocks noGrp="1"/>
          </p:cNvSpPr>
          <p:nvPr>
            <p:ph idx="1"/>
          </p:nvPr>
        </p:nvSpPr>
        <p:spPr/>
        <p:txBody>
          <a:bodyPr>
            <a:normAutofit/>
          </a:bodyPr>
          <a:lstStyle/>
          <a:p>
            <a:r>
              <a:rPr lang="nb-NO" dirty="0"/>
              <a:t>Åpenhet er en forutsetning for tillit til forvaltningen og noe som vektlegges av myndighetene </a:t>
            </a:r>
          </a:p>
          <a:p>
            <a:r>
              <a:rPr lang="nb-NO" dirty="0"/>
              <a:t>Opplæringen gir en mulighet til å gjennomgå intern åpenhetskultur og interne rutiner for arbeidet med innsynskrav </a:t>
            </a:r>
          </a:p>
          <a:p>
            <a:r>
              <a:rPr lang="nb-NO" dirty="0"/>
              <a:t>Til tross for at det er lovpålagt, er mange usikre på tidsbruk og rutiner ved innsynskrav</a:t>
            </a:r>
          </a:p>
          <a:p>
            <a:r>
              <a:rPr lang="nb-NO" dirty="0"/>
              <a:t>Bedre kunnskap om offentleglovas intensjon og bestemmelser vil øke kvalitet og effektivitet i saksbehandlingen </a:t>
            </a:r>
          </a:p>
          <a:p>
            <a:r>
              <a:rPr lang="nb-NO" dirty="0"/>
              <a:t>Bedre kunnskap om og evne til å gjennomføre interne rutiner for innsynskrav kan senke tidsbruken </a:t>
            </a:r>
          </a:p>
        </p:txBody>
      </p:sp>
    </p:spTree>
    <p:extLst>
      <p:ext uri="{BB962C8B-B14F-4D97-AF65-F5344CB8AC3E}">
        <p14:creationId xmlns:p14="http://schemas.microsoft.com/office/powerpoint/2010/main" val="227019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b-NO" dirty="0"/>
              <a:t>Informasjon om opplæringen </a:t>
            </a:r>
          </a:p>
        </p:txBody>
      </p:sp>
      <p:sp>
        <p:nvSpPr>
          <p:cNvPr id="3" name="Content Placeholder 2"/>
          <p:cNvSpPr>
            <a:spLocks noGrp="1"/>
          </p:cNvSpPr>
          <p:nvPr>
            <p:ph idx="1"/>
          </p:nvPr>
        </p:nvSpPr>
        <p:spPr/>
        <p:txBody>
          <a:bodyPr>
            <a:normAutofit/>
          </a:bodyPr>
          <a:lstStyle/>
          <a:p>
            <a:r>
              <a:rPr lang="nb-NO" dirty="0"/>
              <a:t>All tilgjengelig opplæring er nedlastbar fra Difi sine hjemmesider</a:t>
            </a:r>
          </a:p>
          <a:p>
            <a:r>
              <a:rPr lang="nb-NO" dirty="0"/>
              <a:t>I tillegg til elæringsmagasinet ‘Innsyn’, er det utarbeidet et støttemateriell</a:t>
            </a:r>
          </a:p>
          <a:p>
            <a:r>
              <a:rPr lang="nb-NO" dirty="0"/>
              <a:t>Støttemateriellet kan gjennomføres i ulike omfang ut fra tid tilgjengelig</a:t>
            </a:r>
          </a:p>
          <a:p>
            <a:r>
              <a:rPr lang="nb-NO" dirty="0"/>
              <a:t>Vårt forslag til å gjennomføre opplæringen, er:</a:t>
            </a:r>
          </a:p>
          <a:p>
            <a:pPr marL="0" indent="0">
              <a:buNone/>
            </a:pPr>
            <a:r>
              <a:rPr lang="nb-NO" dirty="0"/>
              <a:t> </a:t>
            </a:r>
            <a:r>
              <a:rPr lang="nb-NO" dirty="0">
                <a:solidFill>
                  <a:srgbClr val="FF0000"/>
                </a:solidFill>
              </a:rPr>
              <a:t>(fyll inn mini, midi eller maxi) </a:t>
            </a:r>
          </a:p>
        </p:txBody>
      </p:sp>
    </p:spTree>
    <p:extLst>
      <p:ext uri="{BB962C8B-B14F-4D97-AF65-F5344CB8AC3E}">
        <p14:creationId xmlns:p14="http://schemas.microsoft.com/office/powerpoint/2010/main" val="208807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b-NO" dirty="0"/>
              <a:t>Mini/ Midi/ Maxi </a:t>
            </a:r>
            <a:r>
              <a:rPr lang="nb-NO" dirty="0">
                <a:solidFill>
                  <a:srgbClr val="FF0000"/>
                </a:solidFill>
              </a:rPr>
              <a:t>(velg variant) </a:t>
            </a:r>
            <a:endParaRPr lang="nb-NO" b="1" dirty="0">
              <a:solidFill>
                <a:srgbClr val="FF0000"/>
              </a:solidFill>
            </a:endParaRPr>
          </a:p>
        </p:txBody>
      </p:sp>
      <p:sp>
        <p:nvSpPr>
          <p:cNvPr id="3" name="Content Placeholder 2"/>
          <p:cNvSpPr>
            <a:spLocks noGrp="1"/>
          </p:cNvSpPr>
          <p:nvPr>
            <p:ph idx="1"/>
          </p:nvPr>
        </p:nvSpPr>
        <p:spPr/>
        <p:txBody>
          <a:bodyPr/>
          <a:lstStyle/>
          <a:p>
            <a:r>
              <a:rPr lang="nb-NO" dirty="0">
                <a:solidFill>
                  <a:schemeClr val="accent1"/>
                </a:solidFill>
              </a:rPr>
              <a:t>Mini: </a:t>
            </a:r>
            <a:r>
              <a:rPr lang="nb-NO" dirty="0"/>
              <a:t>informasjonsmail + e-læringsmagasinet Innsyn </a:t>
            </a:r>
          </a:p>
          <a:p>
            <a:r>
              <a:rPr lang="nb-NO" dirty="0">
                <a:solidFill>
                  <a:schemeClr val="accent1"/>
                </a:solidFill>
              </a:rPr>
              <a:t>Middels: </a:t>
            </a:r>
            <a:r>
              <a:rPr lang="nb-NO" dirty="0"/>
              <a:t>A3 plakater + informasjonsmail + e-læringsmagasinet Innsyn + bordfoldere</a:t>
            </a:r>
          </a:p>
          <a:p>
            <a:r>
              <a:rPr lang="nb-NO" dirty="0">
                <a:solidFill>
                  <a:schemeClr val="accent1"/>
                </a:solidFill>
              </a:rPr>
              <a:t>Omfattende: </a:t>
            </a:r>
            <a:r>
              <a:rPr lang="nb-NO" dirty="0"/>
              <a:t>Involvering av kommunikasjon, juridisk, arkiv + A3 plakater + infomail + e-læringsmagasinet Innsyn + bordfoldere + opplæringsmøter i avdelinger/ seksjoner + innspill til praksisforbedringer fra avdelinger/ seksjoner + opprette/ videreutvikle/ forsterke åpenhetskultur og innsynspraksis </a:t>
            </a:r>
          </a:p>
        </p:txBody>
      </p:sp>
    </p:spTree>
    <p:extLst>
      <p:ext uri="{BB962C8B-B14F-4D97-AF65-F5344CB8AC3E}">
        <p14:creationId xmlns:p14="http://schemas.microsoft.com/office/powerpoint/2010/main" val="15472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Avdelings-/ seksjonsvise opplæringsmøter – noen avklaringer </a:t>
            </a:r>
          </a:p>
        </p:txBody>
      </p:sp>
      <p:sp>
        <p:nvSpPr>
          <p:cNvPr id="3" name="Content Placeholder 2"/>
          <p:cNvSpPr>
            <a:spLocks noGrp="1"/>
          </p:cNvSpPr>
          <p:nvPr>
            <p:ph idx="1"/>
          </p:nvPr>
        </p:nvSpPr>
        <p:spPr/>
        <p:txBody>
          <a:bodyPr>
            <a:normAutofit/>
          </a:bodyPr>
          <a:lstStyle/>
          <a:p>
            <a:r>
              <a:rPr lang="nb-NO" dirty="0"/>
              <a:t>Hensikten med samlingen er skape felles forståelse og forbedre egen kultur og praksis </a:t>
            </a:r>
          </a:p>
          <a:p>
            <a:r>
              <a:rPr lang="nb-NO" dirty="0"/>
              <a:t>Ledere innkaller til og gjennomfører samling med sine medarbeidere</a:t>
            </a:r>
          </a:p>
          <a:p>
            <a:r>
              <a:rPr lang="nb-NO" dirty="0"/>
              <a:t>Temaer på opplæringsmøtet: </a:t>
            </a:r>
          </a:p>
          <a:p>
            <a:pPr lvl="1"/>
            <a:r>
              <a:rPr lang="nb-NO" dirty="0"/>
              <a:t>Åpenhetskultur hos oss </a:t>
            </a:r>
          </a:p>
          <a:p>
            <a:pPr lvl="1"/>
            <a:r>
              <a:rPr lang="nb-NO" dirty="0"/>
              <a:t>Tilgrensende lovverk </a:t>
            </a:r>
          </a:p>
          <a:p>
            <a:pPr lvl="1"/>
            <a:r>
              <a:rPr lang="nb-NO" dirty="0"/>
              <a:t>Innsynspraksis hos oss </a:t>
            </a:r>
          </a:p>
          <a:p>
            <a:pPr lvl="1"/>
            <a:r>
              <a:rPr lang="nb-NO" dirty="0"/>
              <a:t>Dilemmaer i praksis </a:t>
            </a:r>
          </a:p>
          <a:p>
            <a:pPr lvl="1"/>
            <a:r>
              <a:rPr lang="nb-NO" dirty="0"/>
              <a:t>Innspill til forbedringer</a:t>
            </a:r>
          </a:p>
        </p:txBody>
      </p:sp>
    </p:spTree>
    <p:extLst>
      <p:ext uri="{BB962C8B-B14F-4D97-AF65-F5344CB8AC3E}">
        <p14:creationId xmlns:p14="http://schemas.microsoft.com/office/powerpoint/2010/main" val="121066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ilt&#10;&#10;Automatisk generert beskrivelse">
            <a:extLst>
              <a:ext uri="{FF2B5EF4-FFF2-40B4-BE49-F238E27FC236}">
                <a16:creationId xmlns:a16="http://schemas.microsoft.com/office/drawing/2014/main" id="{E405666E-692F-45D8-A644-BC35F93B5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3064"/>
            <a:ext cx="12192000" cy="1611872"/>
          </a:xfrm>
          <a:prstGeom prst="rect">
            <a:avLst/>
          </a:prstGeom>
        </p:spPr>
      </p:pic>
    </p:spTree>
    <p:extLst>
      <p:ext uri="{BB962C8B-B14F-4D97-AF65-F5344CB8AC3E}">
        <p14:creationId xmlns:p14="http://schemas.microsoft.com/office/powerpoint/2010/main" val="66660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PP-mal-DFØ-4" id="{A3B289D5-C212-4060-B558-CB2F623F4E1A}" vid="{4797F2A0-F43A-445B-9C31-C040EC0BA0B5}"/>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7D64B8-36B2-4243-B8A9-6D5F5F474809}">
  <we:reference id="wa104380506" version="1.3.0.0" store="nb-NO" storeType="OMEX"/>
  <we:alternateReferences>
    <we:reference id="wa104380506" version="1.3.0.0" store="WA10438050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BF9A824288E445A1FFF939876A4380" ma:contentTypeVersion="7" ma:contentTypeDescription="Create a new document." ma:contentTypeScope="" ma:versionID="0ac5ad765fc7ac9f89b259749c7846cb">
  <xsd:schema xmlns:xsd="http://www.w3.org/2001/XMLSchema" xmlns:xs="http://www.w3.org/2001/XMLSchema" xmlns:p="http://schemas.microsoft.com/office/2006/metadata/properties" xmlns:ns3="76a008c9-e000-4660-afce-d5cf98e2bb7d" targetNamespace="http://schemas.microsoft.com/office/2006/metadata/properties" ma:root="true" ma:fieldsID="257d0fecc332a59aaf72b3f73e96b680" ns3:_="">
    <xsd:import namespace="76a008c9-e000-4660-afce-d5cf98e2bb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008c9-e000-4660-afce-d5cf98e2bb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E0E53-28F3-4958-8492-AFB5B4BEF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a008c9-e000-4660-afce-d5cf98e2bb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AB6F3D-CCE8-4463-B14E-B36E15E55A9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76a008c9-e000-4660-afce-d5cf98e2bb7d"/>
    <ds:schemaRef ds:uri="http://www.w3.org/XML/1998/namespace"/>
  </ds:schemaRefs>
</ds:datastoreItem>
</file>

<file path=customXml/itemProps3.xml><?xml version="1.0" encoding="utf-8"?>
<ds:datastoreItem xmlns:ds="http://schemas.openxmlformats.org/officeDocument/2006/customXml" ds:itemID="{6A086C8C-FB98-4C31-93B5-1D7EDDDFF3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PP-mal-DFØ-4</Template>
  <TotalTime>2</TotalTime>
  <Words>519</Words>
  <Application>Microsoft Office PowerPoint</Application>
  <PresentationFormat>Widescreen</PresentationFormat>
  <Paragraphs>46</Paragraphs>
  <Slides>8</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Arial Regular</vt:lpstr>
      <vt:lpstr>System Font Regular</vt:lpstr>
      <vt:lpstr>DFØ ppt mal</vt:lpstr>
      <vt:lpstr> </vt:lpstr>
      <vt:lpstr>Agenda </vt:lpstr>
      <vt:lpstr>Jan Tore Sanner om åpenhet</vt:lpstr>
      <vt:lpstr>Hvorfor gjennomføre opplæring om offentleglova? </vt:lpstr>
      <vt:lpstr>Informasjon om opplæringen </vt:lpstr>
      <vt:lpstr>Mini/ Midi/ Maxi (velg variant) </vt:lpstr>
      <vt:lpstr>Avdelings-/ seksjonsvise opplæringsmøter – noen avklaringer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Tone Kristin Kastnes</dc:creator>
  <dc:description>template by officeconsult.no</dc:description>
  <cp:lastModifiedBy>Tone Kristin Kastnes</cp:lastModifiedBy>
  <cp:revision>1</cp:revision>
  <cp:lastPrinted>2019-09-18T10:30:50Z</cp:lastPrinted>
  <dcterms:created xsi:type="dcterms:W3CDTF">2021-06-23T13:18:26Z</dcterms:created>
  <dcterms:modified xsi:type="dcterms:W3CDTF">2021-06-23T13:20:46Z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0x0101004DBF9A824288E445A1FFF939876A4380</vt:lpwstr>
  </property>
  <property fmtid="{D5CDD505-2E9C-101B-9397-08002B2CF9AE}" pid="4" name="MSIP_Label_8bb0167d-908e-4a65-8442-c47631123900_Enabled">
    <vt:lpwstr>true</vt:lpwstr>
  </property>
  <property fmtid="{D5CDD505-2E9C-101B-9397-08002B2CF9AE}" pid="5" name="MSIP_Label_8bb0167d-908e-4a65-8442-c47631123900_SetDate">
    <vt:lpwstr>2021-01-04T12:01:41Z</vt:lpwstr>
  </property>
  <property fmtid="{D5CDD505-2E9C-101B-9397-08002B2CF9AE}" pid="6" name="MSIP_Label_8bb0167d-908e-4a65-8442-c47631123900_Method">
    <vt:lpwstr>Privileged</vt:lpwstr>
  </property>
  <property fmtid="{D5CDD505-2E9C-101B-9397-08002B2CF9AE}" pid="7" name="MSIP_Label_8bb0167d-908e-4a65-8442-c47631123900_Name">
    <vt:lpwstr>Offentlig</vt:lpwstr>
  </property>
  <property fmtid="{D5CDD505-2E9C-101B-9397-08002B2CF9AE}" pid="8" name="MSIP_Label_8bb0167d-908e-4a65-8442-c47631123900_SiteId">
    <vt:lpwstr>1a91f966-247e-497b-bee6-09072f7ea02a</vt:lpwstr>
  </property>
  <property fmtid="{D5CDD505-2E9C-101B-9397-08002B2CF9AE}" pid="9" name="MSIP_Label_8bb0167d-908e-4a65-8442-c47631123900_ActionId">
    <vt:lpwstr>919b8d8b-725d-457a-b0e6-90703158446f</vt:lpwstr>
  </property>
  <property fmtid="{D5CDD505-2E9C-101B-9397-08002B2CF9AE}" pid="10" name="MSIP_Label_8bb0167d-908e-4a65-8442-c47631123900_ContentBits">
    <vt:lpwstr>0</vt:lpwstr>
  </property>
</Properties>
</file>