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Lst>
  <p:notesMasterIdLst>
    <p:notesMasterId r:id="rId12"/>
  </p:notesMasterIdLst>
  <p:sldIdLst>
    <p:sldId id="329" r:id="rId6"/>
    <p:sldId id="313" r:id="rId7"/>
    <p:sldId id="327" r:id="rId8"/>
    <p:sldId id="288" r:id="rId9"/>
    <p:sldId id="328" r:id="rId10"/>
    <p:sldId id="31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7" autoAdjust="0"/>
    <p:restoredTop sz="94184" autoAdjust="0"/>
  </p:normalViewPr>
  <p:slideViewPr>
    <p:cSldViewPr snapToGrid="0" snapToObjects="1">
      <p:cViewPr varScale="1">
        <p:scale>
          <a:sx n="102" d="100"/>
          <a:sy n="102" d="100"/>
        </p:scale>
        <p:origin x="408" y="77"/>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FE785-3144-4710-B65E-6C3D703906B4}" type="datetimeFigureOut">
              <a:rPr lang="nb-NO" smtClean="0"/>
              <a:t>10.06.2016</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DB385-D7F8-4B1E-A8A8-90605C73E611}" type="slidenum">
              <a:rPr lang="nb-NO" smtClean="0"/>
              <a:t>‹#›</a:t>
            </a:fld>
            <a:endParaRPr lang="nb-NO"/>
          </a:p>
        </p:txBody>
      </p:sp>
    </p:spTree>
    <p:extLst>
      <p:ext uri="{BB962C8B-B14F-4D97-AF65-F5344CB8AC3E}">
        <p14:creationId xmlns:p14="http://schemas.microsoft.com/office/powerpoint/2010/main" val="289435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Bef>
                <a:spcPct val="0"/>
              </a:spcBef>
            </a:pPr>
            <a:r>
              <a:rPr lang="nb-NO" altLang="nb-NO" sz="700" b="1" smtClean="0">
                <a:latin typeface="Arial" pitchFamily="34" charset="0"/>
              </a:rPr>
              <a:t>Visjon og mål</a:t>
            </a:r>
          </a:p>
          <a:p>
            <a:pPr>
              <a:lnSpc>
                <a:spcPct val="80000"/>
              </a:lnSpc>
              <a:spcBef>
                <a:spcPct val="0"/>
              </a:spcBef>
              <a:buFontTx/>
              <a:buChar char="•"/>
            </a:pPr>
            <a:r>
              <a:rPr lang="nb-NO" altLang="nb-NO" sz="700" smtClean="0">
                <a:latin typeface="Arial" pitchFamily="34" charset="0"/>
              </a:rPr>
              <a:t>Er det dannet et felles (visjonært men også troverdig)bilde av hvordan det er når endringen er implementert?</a:t>
            </a:r>
          </a:p>
          <a:p>
            <a:pPr>
              <a:lnSpc>
                <a:spcPct val="80000"/>
              </a:lnSpc>
              <a:spcBef>
                <a:spcPct val="0"/>
              </a:spcBef>
              <a:buFontTx/>
              <a:buChar char="•"/>
            </a:pPr>
            <a:r>
              <a:rPr lang="nb-NO" altLang="nb-NO" sz="700" smtClean="0">
                <a:latin typeface="Arial" pitchFamily="34" charset="0"/>
              </a:rPr>
              <a:t>Kan de ansatte se seg selv lykkes i fremtidsbilde? </a:t>
            </a:r>
          </a:p>
          <a:p>
            <a:pPr>
              <a:lnSpc>
                <a:spcPct val="80000"/>
              </a:lnSpc>
              <a:spcBef>
                <a:spcPct val="0"/>
              </a:spcBef>
              <a:buFontTx/>
              <a:buChar char="•"/>
            </a:pPr>
            <a:r>
              <a:rPr lang="nb-NO" altLang="nb-NO" sz="700" smtClean="0">
                <a:latin typeface="Arial" pitchFamily="34" charset="0"/>
              </a:rPr>
              <a:t>Har de vært med på å utvikle visjonen. </a:t>
            </a:r>
          </a:p>
          <a:p>
            <a:pPr>
              <a:lnSpc>
                <a:spcPct val="80000"/>
              </a:lnSpc>
              <a:spcBef>
                <a:spcPct val="0"/>
              </a:spcBef>
            </a:pPr>
            <a:r>
              <a:rPr lang="nb-NO" altLang="nb-NO" sz="700" b="1" smtClean="0">
                <a:latin typeface="Arial" pitchFamily="34" charset="0"/>
              </a:rPr>
              <a:t>Situasjonsforståelse</a:t>
            </a:r>
          </a:p>
          <a:p>
            <a:pPr>
              <a:lnSpc>
                <a:spcPct val="80000"/>
              </a:lnSpc>
              <a:spcBef>
                <a:spcPct val="0"/>
              </a:spcBef>
              <a:buFontTx/>
              <a:buChar char="•"/>
            </a:pPr>
            <a:r>
              <a:rPr lang="nb-NO" altLang="nb-NO" sz="700" smtClean="0">
                <a:latin typeface="Arial" pitchFamily="34" charset="0"/>
              </a:rPr>
              <a:t>Er det et klart bilde av bakgrunn og behov for endringen?</a:t>
            </a:r>
          </a:p>
          <a:p>
            <a:pPr>
              <a:lnSpc>
                <a:spcPct val="80000"/>
              </a:lnSpc>
              <a:spcBef>
                <a:spcPct val="0"/>
              </a:spcBef>
              <a:buFontTx/>
              <a:buChar char="•"/>
            </a:pPr>
            <a:r>
              <a:rPr lang="nb-NO" altLang="nb-NO" sz="700" smtClean="0">
                <a:latin typeface="Arial" pitchFamily="34" charset="0"/>
              </a:rPr>
              <a:t>Er det akseptert at status quo ikke er et alternativ</a:t>
            </a:r>
          </a:p>
          <a:p>
            <a:pPr>
              <a:lnSpc>
                <a:spcPct val="80000"/>
              </a:lnSpc>
              <a:spcBef>
                <a:spcPct val="0"/>
              </a:spcBef>
              <a:buFontTx/>
              <a:buChar char="•"/>
            </a:pPr>
            <a:r>
              <a:rPr lang="nb-NO" altLang="nb-NO" sz="700" smtClean="0">
                <a:latin typeface="Arial" pitchFamily="34" charset="0"/>
              </a:rPr>
              <a:t>Hvor endringen kommer vil påvirke situasjonsbeskrivelsen (fordi vi vil, fordi vi må, fordi vi skal)</a:t>
            </a:r>
          </a:p>
          <a:p>
            <a:pPr>
              <a:lnSpc>
                <a:spcPct val="80000"/>
              </a:lnSpc>
              <a:spcBef>
                <a:spcPct val="0"/>
              </a:spcBef>
            </a:pPr>
            <a:r>
              <a:rPr lang="nb-NO" altLang="nb-NO" sz="700" b="1" smtClean="0">
                <a:latin typeface="Arial" pitchFamily="34" charset="0"/>
              </a:rPr>
              <a:t>Intern endringsteam</a:t>
            </a:r>
          </a:p>
          <a:p>
            <a:pPr>
              <a:lnSpc>
                <a:spcPct val="80000"/>
              </a:lnSpc>
              <a:spcBef>
                <a:spcPct val="0"/>
              </a:spcBef>
              <a:buFontTx/>
              <a:buChar char="•"/>
            </a:pPr>
            <a:r>
              <a:rPr lang="nb-NO" altLang="nb-NO" sz="700" smtClean="0">
                <a:latin typeface="Arial" pitchFamily="34" charset="0"/>
              </a:rPr>
              <a:t>Er det satt sammen et endringsteam med ansvar for å drive endringsprosessen? Har de nok ressurser, status, legitimitet, kompetanse på endring og kommunikasjonsevner. </a:t>
            </a:r>
          </a:p>
          <a:p>
            <a:pPr>
              <a:lnSpc>
                <a:spcPct val="80000"/>
              </a:lnSpc>
              <a:spcBef>
                <a:spcPct val="0"/>
              </a:spcBef>
              <a:buFontTx/>
              <a:buChar char="•"/>
            </a:pPr>
            <a:r>
              <a:rPr lang="nb-NO" altLang="nb-NO" sz="700" smtClean="0">
                <a:latin typeface="Arial" pitchFamily="34" charset="0"/>
              </a:rPr>
              <a:t>Evner endringsteamet å mobilisere organisasjonen i planlegging og gjennomføring av endringsprosesser. </a:t>
            </a:r>
          </a:p>
          <a:p>
            <a:pPr>
              <a:lnSpc>
                <a:spcPct val="80000"/>
              </a:lnSpc>
              <a:spcBef>
                <a:spcPct val="0"/>
              </a:spcBef>
            </a:pPr>
            <a:r>
              <a:rPr lang="nb-NO" altLang="nb-NO" sz="700" b="1" smtClean="0">
                <a:latin typeface="Arial" pitchFamily="34" charset="0"/>
              </a:rPr>
              <a:t>Topplederforankring</a:t>
            </a:r>
          </a:p>
          <a:p>
            <a:pPr>
              <a:lnSpc>
                <a:spcPct val="80000"/>
              </a:lnSpc>
              <a:spcBef>
                <a:spcPct val="0"/>
              </a:spcBef>
              <a:buFontTx/>
              <a:buChar char="•"/>
            </a:pPr>
            <a:r>
              <a:rPr lang="nb-NO" altLang="nb-NO" sz="700" smtClean="0">
                <a:latin typeface="Arial" pitchFamily="34" charset="0"/>
              </a:rPr>
              <a:t>Har endringen en forankring hos en leder som er tydelig i ord og i handling og som står bak endringen</a:t>
            </a:r>
          </a:p>
          <a:p>
            <a:pPr>
              <a:lnSpc>
                <a:spcPct val="80000"/>
              </a:lnSpc>
              <a:spcBef>
                <a:spcPct val="0"/>
              </a:spcBef>
              <a:buFontTx/>
              <a:buChar char="•"/>
            </a:pPr>
            <a:r>
              <a:rPr lang="nb-NO" altLang="nb-NO" sz="700" smtClean="0">
                <a:latin typeface="Arial" pitchFamily="34" charset="0"/>
              </a:rPr>
              <a:t>Har toppleder satt ned et godt endringsteam med avklarte mandat og rolle</a:t>
            </a:r>
          </a:p>
          <a:p>
            <a:pPr>
              <a:lnSpc>
                <a:spcPct val="80000"/>
              </a:lnSpc>
              <a:spcBef>
                <a:spcPct val="0"/>
              </a:spcBef>
            </a:pPr>
            <a:r>
              <a:rPr lang="nb-NO" altLang="nb-NO" sz="700" b="1" smtClean="0">
                <a:latin typeface="Arial" pitchFamily="34" charset="0"/>
              </a:rPr>
              <a:t>Kultur</a:t>
            </a:r>
          </a:p>
          <a:p>
            <a:pPr>
              <a:lnSpc>
                <a:spcPct val="80000"/>
              </a:lnSpc>
              <a:spcBef>
                <a:spcPct val="0"/>
              </a:spcBef>
              <a:buFontTx/>
              <a:buChar char="•"/>
            </a:pPr>
            <a:r>
              <a:rPr lang="nb-NO" altLang="nb-NO" sz="700" smtClean="0">
                <a:latin typeface="Arial" pitchFamily="34" charset="0"/>
              </a:rPr>
              <a:t>Hva preger kulturen når verdier, holdinger og virkelighetsoppfatninger</a:t>
            </a:r>
          </a:p>
          <a:p>
            <a:pPr>
              <a:lnSpc>
                <a:spcPct val="80000"/>
              </a:lnSpc>
              <a:spcBef>
                <a:spcPct val="0"/>
              </a:spcBef>
              <a:buFontTx/>
              <a:buChar char="•"/>
            </a:pPr>
            <a:r>
              <a:rPr lang="nb-NO" altLang="nb-NO" sz="700" smtClean="0">
                <a:latin typeface="Arial" pitchFamily="34" charset="0"/>
              </a:rPr>
              <a:t>Hva er organisasjonens endringskapasitet og modenhet med endring</a:t>
            </a:r>
          </a:p>
          <a:p>
            <a:pPr>
              <a:lnSpc>
                <a:spcPct val="80000"/>
              </a:lnSpc>
              <a:spcBef>
                <a:spcPct val="0"/>
              </a:spcBef>
              <a:buFontTx/>
              <a:buChar char="•"/>
            </a:pPr>
            <a:r>
              <a:rPr lang="nb-NO" altLang="nb-NO" sz="700" smtClean="0">
                <a:latin typeface="Arial" pitchFamily="34" charset="0"/>
              </a:rPr>
              <a:t>Hva er det ved kulturen som hemmer eller fremmer suksessen til endringen .</a:t>
            </a:r>
          </a:p>
          <a:p>
            <a:pPr>
              <a:lnSpc>
                <a:spcPct val="80000"/>
              </a:lnSpc>
              <a:spcBef>
                <a:spcPct val="0"/>
              </a:spcBef>
              <a:buFontTx/>
              <a:buChar char="•"/>
            </a:pPr>
            <a:r>
              <a:rPr lang="nb-NO" altLang="nb-NO" sz="700" smtClean="0">
                <a:latin typeface="Arial" pitchFamily="34" charset="0"/>
              </a:rPr>
              <a:t>Hva er bra og hva må vi utvikle i forhold til egen </a:t>
            </a:r>
          </a:p>
          <a:p>
            <a:pPr>
              <a:lnSpc>
                <a:spcPct val="80000"/>
              </a:lnSpc>
            </a:pPr>
            <a:r>
              <a:rPr lang="nb-NO" altLang="nb-NO" sz="700" b="1" smtClean="0">
                <a:latin typeface="Arial" pitchFamily="34" charset="0"/>
              </a:rPr>
              <a:t>Opplæring </a:t>
            </a:r>
          </a:p>
          <a:p>
            <a:pPr>
              <a:lnSpc>
                <a:spcPct val="80000"/>
              </a:lnSpc>
              <a:buFontTx/>
              <a:buChar char="•"/>
            </a:pPr>
            <a:r>
              <a:rPr lang="nb-NO" altLang="nb-NO" sz="700" smtClean="0">
                <a:latin typeface="Arial" pitchFamily="34" charset="0"/>
              </a:rPr>
              <a:t>Har organisasjonen den kompetansen som er nødvendig for å lykkes med omstillingen</a:t>
            </a:r>
          </a:p>
          <a:p>
            <a:pPr>
              <a:lnSpc>
                <a:spcPct val="80000"/>
              </a:lnSpc>
              <a:buFontTx/>
              <a:buChar char="•"/>
            </a:pPr>
            <a:r>
              <a:rPr lang="nb-NO" altLang="nb-NO" sz="700" smtClean="0">
                <a:latin typeface="Arial" pitchFamily="34" charset="0"/>
              </a:rPr>
              <a:t>Vet folk hva de har av kompetanse og hva de må utvikle i forhold til nye kompetansekrav</a:t>
            </a:r>
          </a:p>
          <a:p>
            <a:pPr>
              <a:lnSpc>
                <a:spcPct val="80000"/>
              </a:lnSpc>
              <a:buFontTx/>
              <a:buChar char="•"/>
            </a:pPr>
            <a:r>
              <a:rPr lang="nb-NO" altLang="nb-NO" sz="700" smtClean="0">
                <a:latin typeface="Arial" pitchFamily="34" charset="0"/>
              </a:rPr>
              <a:t>Hvilke kompetansetiltak er det viktig at organisasjonen tilbyr slik at ansatte kan posisjonere seg i forhold til nye  komptansekrav</a:t>
            </a:r>
          </a:p>
          <a:p>
            <a:pPr>
              <a:lnSpc>
                <a:spcPct val="80000"/>
              </a:lnSpc>
            </a:pPr>
            <a:r>
              <a:rPr lang="nb-NO" altLang="nb-NO" sz="700" b="1" smtClean="0">
                <a:latin typeface="Arial" pitchFamily="34" charset="0"/>
              </a:rPr>
              <a:t>Budsjett og planer</a:t>
            </a:r>
          </a:p>
          <a:p>
            <a:pPr>
              <a:lnSpc>
                <a:spcPct val="80000"/>
              </a:lnSpc>
              <a:buFontTx/>
              <a:buChar char="•"/>
            </a:pPr>
            <a:r>
              <a:rPr lang="nb-NO" altLang="nb-NO" sz="700" smtClean="0">
                <a:latin typeface="Arial" pitchFamily="34" charset="0"/>
              </a:rPr>
              <a:t>Er det satt av nok ressurser til endringsprosessen slik at den blir vellykket</a:t>
            </a:r>
          </a:p>
          <a:p>
            <a:pPr>
              <a:lnSpc>
                <a:spcPct val="80000"/>
              </a:lnSpc>
              <a:buFontTx/>
              <a:buChar char="•"/>
            </a:pPr>
            <a:r>
              <a:rPr lang="nb-NO" altLang="nb-NO" sz="700" smtClean="0">
                <a:latin typeface="Arial" pitchFamily="34" charset="0"/>
              </a:rPr>
              <a:t>Er det laget konkrete planer for styring og gjennomføring av endringsprosessen</a:t>
            </a:r>
          </a:p>
          <a:p>
            <a:pPr>
              <a:lnSpc>
                <a:spcPct val="80000"/>
              </a:lnSpc>
            </a:pPr>
            <a:r>
              <a:rPr lang="nb-NO" altLang="nb-NO" sz="700" b="1" smtClean="0">
                <a:latin typeface="Arial" pitchFamily="34" charset="0"/>
              </a:rPr>
              <a:t>Måloppfølging </a:t>
            </a:r>
          </a:p>
          <a:p>
            <a:pPr>
              <a:lnSpc>
                <a:spcPct val="80000"/>
              </a:lnSpc>
              <a:buFontTx/>
              <a:buChar char="•"/>
            </a:pPr>
            <a:r>
              <a:rPr lang="nb-NO" altLang="nb-NO" sz="700" smtClean="0">
                <a:latin typeface="Arial" pitchFamily="34" charset="0"/>
              </a:rPr>
              <a:t>Blir det satt nye mål og oppgaver som brytes helt ned til den enkelte</a:t>
            </a:r>
          </a:p>
          <a:p>
            <a:pPr>
              <a:lnSpc>
                <a:spcPct val="80000"/>
              </a:lnSpc>
              <a:buFontTx/>
              <a:buChar char="•"/>
            </a:pPr>
            <a:r>
              <a:rPr lang="nb-NO" altLang="nb-NO" sz="700" smtClean="0">
                <a:latin typeface="Arial" pitchFamily="34" charset="0"/>
              </a:rPr>
              <a:t>Vet de ansatte hva som forventes av dem – hva skal være annerledes før, under og etter endringsprosessen? </a:t>
            </a:r>
          </a:p>
          <a:p>
            <a:pPr>
              <a:lnSpc>
                <a:spcPct val="80000"/>
              </a:lnSpc>
              <a:buFontTx/>
              <a:buChar char="•"/>
            </a:pPr>
            <a:r>
              <a:rPr lang="nb-NO" altLang="nb-NO" sz="700" smtClean="0">
                <a:latin typeface="Arial" pitchFamily="34" charset="0"/>
              </a:rPr>
              <a:t>Blir disse fulgt opp gjennom tilbakemeldinger</a:t>
            </a:r>
          </a:p>
          <a:p>
            <a:pPr>
              <a:lnSpc>
                <a:spcPct val="80000"/>
              </a:lnSpc>
            </a:pPr>
            <a:r>
              <a:rPr lang="nb-NO" altLang="nb-NO" sz="700" b="1" smtClean="0">
                <a:latin typeface="Arial" pitchFamily="34" charset="0"/>
              </a:rPr>
              <a:t>Forpliktelse og ansvarlighet</a:t>
            </a:r>
          </a:p>
          <a:p>
            <a:pPr>
              <a:lnSpc>
                <a:spcPct val="80000"/>
              </a:lnSpc>
              <a:buFontTx/>
              <a:buChar char="•"/>
            </a:pPr>
            <a:r>
              <a:rPr lang="nb-NO" altLang="nb-NO" sz="700" smtClean="0">
                <a:latin typeface="Arial" pitchFamily="34" charset="0"/>
              </a:rPr>
              <a:t>Har ansatte fått anledning til å stille spørsmål, ytre bekymringer og blitt møtt på disse</a:t>
            </a:r>
          </a:p>
          <a:p>
            <a:pPr>
              <a:lnSpc>
                <a:spcPct val="80000"/>
              </a:lnSpc>
              <a:buFontTx/>
              <a:buChar char="•"/>
            </a:pPr>
            <a:r>
              <a:rPr lang="nb-NO" altLang="nb-NO" sz="700" smtClean="0">
                <a:latin typeface="Arial" pitchFamily="34" charset="0"/>
              </a:rPr>
              <a:t>Har de ansatte fått være med å definere behov, mål og løsninger.</a:t>
            </a:r>
          </a:p>
          <a:p>
            <a:pPr>
              <a:lnSpc>
                <a:spcPct val="80000"/>
              </a:lnSpc>
              <a:buFontTx/>
              <a:buChar char="•"/>
            </a:pPr>
            <a:r>
              <a:rPr lang="nb-NO" altLang="nb-NO" sz="700" smtClean="0">
                <a:latin typeface="Arial" pitchFamily="34" charset="0"/>
              </a:rPr>
              <a:t>Har organisasjonen istandsatt folk til å møte endringer på en offensiv måte.</a:t>
            </a:r>
          </a:p>
          <a:p>
            <a:pPr>
              <a:lnSpc>
                <a:spcPct val="80000"/>
              </a:lnSpc>
              <a:buFontTx/>
              <a:buChar char="•"/>
            </a:pPr>
            <a:r>
              <a:rPr lang="nb-NO" altLang="nb-NO" sz="700" smtClean="0">
                <a:latin typeface="Arial" pitchFamily="34" charset="0"/>
              </a:rPr>
              <a:t>Holdes ledere og medarbeidere ansvarlig i forhold til de mål og planer som blir lagt. </a:t>
            </a:r>
          </a:p>
          <a:p>
            <a:pPr>
              <a:lnSpc>
                <a:spcPct val="80000"/>
              </a:lnSpc>
            </a:pPr>
            <a:r>
              <a:rPr lang="nb-NO" altLang="nb-NO" sz="700" b="1" smtClean="0">
                <a:latin typeface="Arial" pitchFamily="34" charset="0"/>
              </a:rPr>
              <a:t>Kommunikasjon</a:t>
            </a:r>
          </a:p>
          <a:p>
            <a:pPr>
              <a:lnSpc>
                <a:spcPct val="80000"/>
              </a:lnSpc>
              <a:buFontTx/>
              <a:buChar char="•"/>
            </a:pPr>
            <a:r>
              <a:rPr lang="nb-NO" altLang="nb-NO" sz="700" smtClean="0">
                <a:latin typeface="Arial" pitchFamily="34" charset="0"/>
              </a:rPr>
              <a:t>Er det arenaer for kommunikasjon og dialog omkring endringsprosessen</a:t>
            </a:r>
          </a:p>
          <a:p>
            <a:pPr>
              <a:lnSpc>
                <a:spcPct val="80000"/>
              </a:lnSpc>
              <a:buFontTx/>
              <a:buChar char="•"/>
            </a:pPr>
            <a:r>
              <a:rPr lang="nb-NO" altLang="nb-NO" sz="700" smtClean="0">
                <a:latin typeface="Arial" pitchFamily="34" charset="0"/>
              </a:rPr>
              <a:t>Er det gode kanaler for kommunikasjon og informasjon – 7 ganger 7 kanaler</a:t>
            </a:r>
          </a:p>
          <a:p>
            <a:pPr>
              <a:lnSpc>
                <a:spcPct val="80000"/>
              </a:lnSpc>
            </a:pPr>
            <a:r>
              <a:rPr lang="nb-NO" altLang="nb-NO" sz="700" b="1" smtClean="0">
                <a:latin typeface="Arial" pitchFamily="34" charset="0"/>
              </a:rPr>
              <a:t>Belønning</a:t>
            </a:r>
          </a:p>
          <a:p>
            <a:pPr>
              <a:lnSpc>
                <a:spcPct val="80000"/>
              </a:lnSpc>
              <a:buFontTx/>
              <a:buChar char="•"/>
            </a:pPr>
            <a:r>
              <a:rPr lang="nb-NO" altLang="nb-NO" sz="700" smtClean="0">
                <a:latin typeface="Arial" pitchFamily="34" charset="0"/>
              </a:rPr>
              <a:t>Belønnes riktig atferd i forhold til endring – lønn og anerkjennelse.</a:t>
            </a:r>
          </a:p>
        </p:txBody>
      </p:sp>
    </p:spTree>
    <p:extLst>
      <p:ext uri="{BB962C8B-B14F-4D97-AF65-F5344CB8AC3E}">
        <p14:creationId xmlns:p14="http://schemas.microsoft.com/office/powerpoint/2010/main" val="131943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Bef>
                <a:spcPct val="0"/>
              </a:spcBef>
            </a:pPr>
            <a:r>
              <a:rPr lang="nb-NO" altLang="nb-NO" sz="700" b="1" smtClean="0">
                <a:latin typeface="Arial" pitchFamily="34" charset="0"/>
              </a:rPr>
              <a:t>Visjon og mål</a:t>
            </a:r>
          </a:p>
          <a:p>
            <a:pPr>
              <a:lnSpc>
                <a:spcPct val="80000"/>
              </a:lnSpc>
              <a:spcBef>
                <a:spcPct val="0"/>
              </a:spcBef>
              <a:buFontTx/>
              <a:buChar char="•"/>
            </a:pPr>
            <a:r>
              <a:rPr lang="nb-NO" altLang="nb-NO" sz="700" smtClean="0">
                <a:latin typeface="Arial" pitchFamily="34" charset="0"/>
              </a:rPr>
              <a:t>Er det dannet et felles (visjonært men også troverdig)bilde av hvordan det er når endringen er implementert?</a:t>
            </a:r>
          </a:p>
          <a:p>
            <a:pPr>
              <a:lnSpc>
                <a:spcPct val="80000"/>
              </a:lnSpc>
              <a:spcBef>
                <a:spcPct val="0"/>
              </a:spcBef>
              <a:buFontTx/>
              <a:buChar char="•"/>
            </a:pPr>
            <a:r>
              <a:rPr lang="nb-NO" altLang="nb-NO" sz="700" smtClean="0">
                <a:latin typeface="Arial" pitchFamily="34" charset="0"/>
              </a:rPr>
              <a:t>Kan de ansatte se seg selv lykkes i fremtidsbilde? </a:t>
            </a:r>
          </a:p>
          <a:p>
            <a:pPr>
              <a:lnSpc>
                <a:spcPct val="80000"/>
              </a:lnSpc>
              <a:spcBef>
                <a:spcPct val="0"/>
              </a:spcBef>
              <a:buFontTx/>
              <a:buChar char="•"/>
            </a:pPr>
            <a:r>
              <a:rPr lang="nb-NO" altLang="nb-NO" sz="700" smtClean="0">
                <a:latin typeface="Arial" pitchFamily="34" charset="0"/>
              </a:rPr>
              <a:t>Har de vært med på å utvikle visjonen. </a:t>
            </a:r>
          </a:p>
          <a:p>
            <a:pPr>
              <a:lnSpc>
                <a:spcPct val="80000"/>
              </a:lnSpc>
              <a:spcBef>
                <a:spcPct val="0"/>
              </a:spcBef>
            </a:pPr>
            <a:r>
              <a:rPr lang="nb-NO" altLang="nb-NO" sz="700" b="1" smtClean="0">
                <a:latin typeface="Arial" pitchFamily="34" charset="0"/>
              </a:rPr>
              <a:t>Situasjonsforståelse</a:t>
            </a:r>
          </a:p>
          <a:p>
            <a:pPr>
              <a:lnSpc>
                <a:spcPct val="80000"/>
              </a:lnSpc>
              <a:spcBef>
                <a:spcPct val="0"/>
              </a:spcBef>
              <a:buFontTx/>
              <a:buChar char="•"/>
            </a:pPr>
            <a:r>
              <a:rPr lang="nb-NO" altLang="nb-NO" sz="700" smtClean="0">
                <a:latin typeface="Arial" pitchFamily="34" charset="0"/>
              </a:rPr>
              <a:t>Er det et klart bilde av bakgrunn og behov for endringen?</a:t>
            </a:r>
          </a:p>
          <a:p>
            <a:pPr>
              <a:lnSpc>
                <a:spcPct val="80000"/>
              </a:lnSpc>
              <a:spcBef>
                <a:spcPct val="0"/>
              </a:spcBef>
              <a:buFontTx/>
              <a:buChar char="•"/>
            </a:pPr>
            <a:r>
              <a:rPr lang="nb-NO" altLang="nb-NO" sz="700" smtClean="0">
                <a:latin typeface="Arial" pitchFamily="34" charset="0"/>
              </a:rPr>
              <a:t>Er det akseptert at status quo ikke er et alternativ</a:t>
            </a:r>
          </a:p>
          <a:p>
            <a:pPr>
              <a:lnSpc>
                <a:spcPct val="80000"/>
              </a:lnSpc>
              <a:spcBef>
                <a:spcPct val="0"/>
              </a:spcBef>
              <a:buFontTx/>
              <a:buChar char="•"/>
            </a:pPr>
            <a:r>
              <a:rPr lang="nb-NO" altLang="nb-NO" sz="700" smtClean="0">
                <a:latin typeface="Arial" pitchFamily="34" charset="0"/>
              </a:rPr>
              <a:t>Hvor endringen kommer vil påvirke situasjonsbeskrivelsen (fordi vi vil, fordi vi må, fordi vi skal)</a:t>
            </a:r>
          </a:p>
          <a:p>
            <a:pPr>
              <a:lnSpc>
                <a:spcPct val="80000"/>
              </a:lnSpc>
              <a:spcBef>
                <a:spcPct val="0"/>
              </a:spcBef>
            </a:pPr>
            <a:r>
              <a:rPr lang="nb-NO" altLang="nb-NO" sz="700" b="1" smtClean="0">
                <a:latin typeface="Arial" pitchFamily="34" charset="0"/>
              </a:rPr>
              <a:t>Intern endringsteam</a:t>
            </a:r>
          </a:p>
          <a:p>
            <a:pPr>
              <a:lnSpc>
                <a:spcPct val="80000"/>
              </a:lnSpc>
              <a:spcBef>
                <a:spcPct val="0"/>
              </a:spcBef>
              <a:buFontTx/>
              <a:buChar char="•"/>
            </a:pPr>
            <a:r>
              <a:rPr lang="nb-NO" altLang="nb-NO" sz="700" smtClean="0">
                <a:latin typeface="Arial" pitchFamily="34" charset="0"/>
              </a:rPr>
              <a:t>Er det satt sammen et endringsteam med ansvar for å drive endringsprosessen? Har de nok ressurser, status, legitimitet, kompetanse på endring og kommunikasjonsevner. </a:t>
            </a:r>
          </a:p>
          <a:p>
            <a:pPr>
              <a:lnSpc>
                <a:spcPct val="80000"/>
              </a:lnSpc>
              <a:spcBef>
                <a:spcPct val="0"/>
              </a:spcBef>
              <a:buFontTx/>
              <a:buChar char="•"/>
            </a:pPr>
            <a:r>
              <a:rPr lang="nb-NO" altLang="nb-NO" sz="700" smtClean="0">
                <a:latin typeface="Arial" pitchFamily="34" charset="0"/>
              </a:rPr>
              <a:t>Evner endringsteamet å mobilisere organisasjonen i planlegging og gjennomføring av endringsprosesser. </a:t>
            </a:r>
          </a:p>
          <a:p>
            <a:pPr>
              <a:lnSpc>
                <a:spcPct val="80000"/>
              </a:lnSpc>
              <a:spcBef>
                <a:spcPct val="0"/>
              </a:spcBef>
            </a:pPr>
            <a:r>
              <a:rPr lang="nb-NO" altLang="nb-NO" sz="700" b="1" smtClean="0">
                <a:latin typeface="Arial" pitchFamily="34" charset="0"/>
              </a:rPr>
              <a:t>Topplederforankring</a:t>
            </a:r>
          </a:p>
          <a:p>
            <a:pPr>
              <a:lnSpc>
                <a:spcPct val="80000"/>
              </a:lnSpc>
              <a:spcBef>
                <a:spcPct val="0"/>
              </a:spcBef>
              <a:buFontTx/>
              <a:buChar char="•"/>
            </a:pPr>
            <a:r>
              <a:rPr lang="nb-NO" altLang="nb-NO" sz="700" smtClean="0">
                <a:latin typeface="Arial" pitchFamily="34" charset="0"/>
              </a:rPr>
              <a:t>Har endringen en forankring hos en leder som er tydelig i ord og i handling og som står bak endringen</a:t>
            </a:r>
          </a:p>
          <a:p>
            <a:pPr>
              <a:lnSpc>
                <a:spcPct val="80000"/>
              </a:lnSpc>
              <a:spcBef>
                <a:spcPct val="0"/>
              </a:spcBef>
              <a:buFontTx/>
              <a:buChar char="•"/>
            </a:pPr>
            <a:r>
              <a:rPr lang="nb-NO" altLang="nb-NO" sz="700" smtClean="0">
                <a:latin typeface="Arial" pitchFamily="34" charset="0"/>
              </a:rPr>
              <a:t>Har toppleder satt ned et godt endringsteam med avklarte mandat og rolle</a:t>
            </a:r>
          </a:p>
          <a:p>
            <a:pPr>
              <a:lnSpc>
                <a:spcPct val="80000"/>
              </a:lnSpc>
              <a:spcBef>
                <a:spcPct val="0"/>
              </a:spcBef>
            </a:pPr>
            <a:r>
              <a:rPr lang="nb-NO" altLang="nb-NO" sz="700" b="1" smtClean="0">
                <a:latin typeface="Arial" pitchFamily="34" charset="0"/>
              </a:rPr>
              <a:t>Kultur</a:t>
            </a:r>
          </a:p>
          <a:p>
            <a:pPr>
              <a:lnSpc>
                <a:spcPct val="80000"/>
              </a:lnSpc>
              <a:spcBef>
                <a:spcPct val="0"/>
              </a:spcBef>
              <a:buFontTx/>
              <a:buChar char="•"/>
            </a:pPr>
            <a:r>
              <a:rPr lang="nb-NO" altLang="nb-NO" sz="700" smtClean="0">
                <a:latin typeface="Arial" pitchFamily="34" charset="0"/>
              </a:rPr>
              <a:t>Hva preger kulturen når verdier, holdinger og virkelighetsoppfatninger</a:t>
            </a:r>
          </a:p>
          <a:p>
            <a:pPr>
              <a:lnSpc>
                <a:spcPct val="80000"/>
              </a:lnSpc>
              <a:spcBef>
                <a:spcPct val="0"/>
              </a:spcBef>
              <a:buFontTx/>
              <a:buChar char="•"/>
            </a:pPr>
            <a:r>
              <a:rPr lang="nb-NO" altLang="nb-NO" sz="700" smtClean="0">
                <a:latin typeface="Arial" pitchFamily="34" charset="0"/>
              </a:rPr>
              <a:t>Hva er organisasjonens endringskapasitet og modenhet med endring</a:t>
            </a:r>
          </a:p>
          <a:p>
            <a:pPr>
              <a:lnSpc>
                <a:spcPct val="80000"/>
              </a:lnSpc>
              <a:spcBef>
                <a:spcPct val="0"/>
              </a:spcBef>
              <a:buFontTx/>
              <a:buChar char="•"/>
            </a:pPr>
            <a:r>
              <a:rPr lang="nb-NO" altLang="nb-NO" sz="700" smtClean="0">
                <a:latin typeface="Arial" pitchFamily="34" charset="0"/>
              </a:rPr>
              <a:t>Hva er det ved kulturen som hemmer eller fremmer suksessen til endringen .</a:t>
            </a:r>
          </a:p>
          <a:p>
            <a:pPr>
              <a:lnSpc>
                <a:spcPct val="80000"/>
              </a:lnSpc>
              <a:spcBef>
                <a:spcPct val="0"/>
              </a:spcBef>
              <a:buFontTx/>
              <a:buChar char="•"/>
            </a:pPr>
            <a:r>
              <a:rPr lang="nb-NO" altLang="nb-NO" sz="700" smtClean="0">
                <a:latin typeface="Arial" pitchFamily="34" charset="0"/>
              </a:rPr>
              <a:t>Hva er bra og hva må vi utvikle i forhold til egen </a:t>
            </a:r>
          </a:p>
          <a:p>
            <a:pPr>
              <a:lnSpc>
                <a:spcPct val="80000"/>
              </a:lnSpc>
            </a:pPr>
            <a:r>
              <a:rPr lang="nb-NO" altLang="nb-NO" sz="700" b="1" smtClean="0">
                <a:latin typeface="Arial" pitchFamily="34" charset="0"/>
              </a:rPr>
              <a:t>Opplæring </a:t>
            </a:r>
          </a:p>
          <a:p>
            <a:pPr>
              <a:lnSpc>
                <a:spcPct val="80000"/>
              </a:lnSpc>
              <a:buFontTx/>
              <a:buChar char="•"/>
            </a:pPr>
            <a:r>
              <a:rPr lang="nb-NO" altLang="nb-NO" sz="700" smtClean="0">
                <a:latin typeface="Arial" pitchFamily="34" charset="0"/>
              </a:rPr>
              <a:t>Har organisasjonen den kompetansen som er nødvendig for å lykkes med omstillingen</a:t>
            </a:r>
          </a:p>
          <a:p>
            <a:pPr>
              <a:lnSpc>
                <a:spcPct val="80000"/>
              </a:lnSpc>
              <a:buFontTx/>
              <a:buChar char="•"/>
            </a:pPr>
            <a:r>
              <a:rPr lang="nb-NO" altLang="nb-NO" sz="700" smtClean="0">
                <a:latin typeface="Arial" pitchFamily="34" charset="0"/>
              </a:rPr>
              <a:t>Vet folk hva de har av kompetanse og hva de må utvikle i forhold til nye kompetansekrav</a:t>
            </a:r>
          </a:p>
          <a:p>
            <a:pPr>
              <a:lnSpc>
                <a:spcPct val="80000"/>
              </a:lnSpc>
              <a:buFontTx/>
              <a:buChar char="•"/>
            </a:pPr>
            <a:r>
              <a:rPr lang="nb-NO" altLang="nb-NO" sz="700" smtClean="0">
                <a:latin typeface="Arial" pitchFamily="34" charset="0"/>
              </a:rPr>
              <a:t>Hvilke kompetansetiltak er det viktig at organisasjonen tilbyr slik at ansatte kan posisjonere seg i forhold til nye  komptansekrav</a:t>
            </a:r>
          </a:p>
          <a:p>
            <a:pPr>
              <a:lnSpc>
                <a:spcPct val="80000"/>
              </a:lnSpc>
            </a:pPr>
            <a:r>
              <a:rPr lang="nb-NO" altLang="nb-NO" sz="700" b="1" smtClean="0">
                <a:latin typeface="Arial" pitchFamily="34" charset="0"/>
              </a:rPr>
              <a:t>Budsjett og planer</a:t>
            </a:r>
          </a:p>
          <a:p>
            <a:pPr>
              <a:lnSpc>
                <a:spcPct val="80000"/>
              </a:lnSpc>
              <a:buFontTx/>
              <a:buChar char="•"/>
            </a:pPr>
            <a:r>
              <a:rPr lang="nb-NO" altLang="nb-NO" sz="700" smtClean="0">
                <a:latin typeface="Arial" pitchFamily="34" charset="0"/>
              </a:rPr>
              <a:t>Er det satt av nok ressurser til endringsprosessen slik at den blir vellykket</a:t>
            </a:r>
          </a:p>
          <a:p>
            <a:pPr>
              <a:lnSpc>
                <a:spcPct val="80000"/>
              </a:lnSpc>
              <a:buFontTx/>
              <a:buChar char="•"/>
            </a:pPr>
            <a:r>
              <a:rPr lang="nb-NO" altLang="nb-NO" sz="700" smtClean="0">
                <a:latin typeface="Arial" pitchFamily="34" charset="0"/>
              </a:rPr>
              <a:t>Er det laget konkrete planer for styring og gjennomføring av endringsprosessen</a:t>
            </a:r>
          </a:p>
          <a:p>
            <a:pPr>
              <a:lnSpc>
                <a:spcPct val="80000"/>
              </a:lnSpc>
            </a:pPr>
            <a:r>
              <a:rPr lang="nb-NO" altLang="nb-NO" sz="700" b="1" smtClean="0">
                <a:latin typeface="Arial" pitchFamily="34" charset="0"/>
              </a:rPr>
              <a:t>Måloppfølging </a:t>
            </a:r>
          </a:p>
          <a:p>
            <a:pPr>
              <a:lnSpc>
                <a:spcPct val="80000"/>
              </a:lnSpc>
              <a:buFontTx/>
              <a:buChar char="•"/>
            </a:pPr>
            <a:r>
              <a:rPr lang="nb-NO" altLang="nb-NO" sz="700" smtClean="0">
                <a:latin typeface="Arial" pitchFamily="34" charset="0"/>
              </a:rPr>
              <a:t>Blir det satt nye mål og oppgaver som brytes helt ned til den enkelte</a:t>
            </a:r>
          </a:p>
          <a:p>
            <a:pPr>
              <a:lnSpc>
                <a:spcPct val="80000"/>
              </a:lnSpc>
              <a:buFontTx/>
              <a:buChar char="•"/>
            </a:pPr>
            <a:r>
              <a:rPr lang="nb-NO" altLang="nb-NO" sz="700" smtClean="0">
                <a:latin typeface="Arial" pitchFamily="34" charset="0"/>
              </a:rPr>
              <a:t>Vet de ansatte hva som forventes av dem – hva skal være annerledes før, under og etter endringsprosessen? </a:t>
            </a:r>
          </a:p>
          <a:p>
            <a:pPr>
              <a:lnSpc>
                <a:spcPct val="80000"/>
              </a:lnSpc>
              <a:buFontTx/>
              <a:buChar char="•"/>
            </a:pPr>
            <a:r>
              <a:rPr lang="nb-NO" altLang="nb-NO" sz="700" smtClean="0">
                <a:latin typeface="Arial" pitchFamily="34" charset="0"/>
              </a:rPr>
              <a:t>Blir disse fulgt opp gjennom tilbakemeldinger</a:t>
            </a:r>
          </a:p>
          <a:p>
            <a:pPr>
              <a:lnSpc>
                <a:spcPct val="80000"/>
              </a:lnSpc>
            </a:pPr>
            <a:r>
              <a:rPr lang="nb-NO" altLang="nb-NO" sz="700" b="1" smtClean="0">
                <a:latin typeface="Arial" pitchFamily="34" charset="0"/>
              </a:rPr>
              <a:t>Forpliktelse og ansvarlighet</a:t>
            </a:r>
          </a:p>
          <a:p>
            <a:pPr>
              <a:lnSpc>
                <a:spcPct val="80000"/>
              </a:lnSpc>
              <a:buFontTx/>
              <a:buChar char="•"/>
            </a:pPr>
            <a:r>
              <a:rPr lang="nb-NO" altLang="nb-NO" sz="700" smtClean="0">
                <a:latin typeface="Arial" pitchFamily="34" charset="0"/>
              </a:rPr>
              <a:t>Har ansatte fått anledning til å stille spørsmål, ytre bekymringer og blitt møtt på disse</a:t>
            </a:r>
          </a:p>
          <a:p>
            <a:pPr>
              <a:lnSpc>
                <a:spcPct val="80000"/>
              </a:lnSpc>
              <a:buFontTx/>
              <a:buChar char="•"/>
            </a:pPr>
            <a:r>
              <a:rPr lang="nb-NO" altLang="nb-NO" sz="700" smtClean="0">
                <a:latin typeface="Arial" pitchFamily="34" charset="0"/>
              </a:rPr>
              <a:t>Har de ansatte fått være med å definere behov, mål og løsninger.</a:t>
            </a:r>
          </a:p>
          <a:p>
            <a:pPr>
              <a:lnSpc>
                <a:spcPct val="80000"/>
              </a:lnSpc>
              <a:buFontTx/>
              <a:buChar char="•"/>
            </a:pPr>
            <a:r>
              <a:rPr lang="nb-NO" altLang="nb-NO" sz="700" smtClean="0">
                <a:latin typeface="Arial" pitchFamily="34" charset="0"/>
              </a:rPr>
              <a:t>Har organisasjonen istandsatt folk til å møte endringer på en offensiv måte.</a:t>
            </a:r>
          </a:p>
          <a:p>
            <a:pPr>
              <a:lnSpc>
                <a:spcPct val="80000"/>
              </a:lnSpc>
              <a:buFontTx/>
              <a:buChar char="•"/>
            </a:pPr>
            <a:r>
              <a:rPr lang="nb-NO" altLang="nb-NO" sz="700" smtClean="0">
                <a:latin typeface="Arial" pitchFamily="34" charset="0"/>
              </a:rPr>
              <a:t>Holdes ledere og medarbeidere ansvarlig i forhold til de mål og planer som blir lagt. </a:t>
            </a:r>
          </a:p>
          <a:p>
            <a:pPr>
              <a:lnSpc>
                <a:spcPct val="80000"/>
              </a:lnSpc>
            </a:pPr>
            <a:r>
              <a:rPr lang="nb-NO" altLang="nb-NO" sz="700" b="1" smtClean="0">
                <a:latin typeface="Arial" pitchFamily="34" charset="0"/>
              </a:rPr>
              <a:t>Kommunikasjon</a:t>
            </a:r>
          </a:p>
          <a:p>
            <a:pPr>
              <a:lnSpc>
                <a:spcPct val="80000"/>
              </a:lnSpc>
              <a:buFontTx/>
              <a:buChar char="•"/>
            </a:pPr>
            <a:r>
              <a:rPr lang="nb-NO" altLang="nb-NO" sz="700" smtClean="0">
                <a:latin typeface="Arial" pitchFamily="34" charset="0"/>
              </a:rPr>
              <a:t>Er det arenaer for kommunikasjon og dialog omkring endringsprosessen</a:t>
            </a:r>
          </a:p>
          <a:p>
            <a:pPr>
              <a:lnSpc>
                <a:spcPct val="80000"/>
              </a:lnSpc>
              <a:buFontTx/>
              <a:buChar char="•"/>
            </a:pPr>
            <a:r>
              <a:rPr lang="nb-NO" altLang="nb-NO" sz="700" smtClean="0">
                <a:latin typeface="Arial" pitchFamily="34" charset="0"/>
              </a:rPr>
              <a:t>Er det gode kanaler for kommunikasjon og informasjon – 7 ganger 7 kanaler</a:t>
            </a:r>
          </a:p>
          <a:p>
            <a:pPr>
              <a:lnSpc>
                <a:spcPct val="80000"/>
              </a:lnSpc>
            </a:pPr>
            <a:r>
              <a:rPr lang="nb-NO" altLang="nb-NO" sz="700" b="1" smtClean="0">
                <a:latin typeface="Arial" pitchFamily="34" charset="0"/>
              </a:rPr>
              <a:t>Belønning</a:t>
            </a:r>
          </a:p>
          <a:p>
            <a:pPr>
              <a:lnSpc>
                <a:spcPct val="80000"/>
              </a:lnSpc>
              <a:buFontTx/>
              <a:buChar char="•"/>
            </a:pPr>
            <a:r>
              <a:rPr lang="nb-NO" altLang="nb-NO" sz="700" smtClean="0">
                <a:latin typeface="Arial" pitchFamily="34" charset="0"/>
              </a:rPr>
              <a:t>Belønnes riktig atferd i forhold til endring – lønn og anerkjennelse.</a:t>
            </a:r>
          </a:p>
        </p:txBody>
      </p:sp>
    </p:spTree>
    <p:extLst>
      <p:ext uri="{BB962C8B-B14F-4D97-AF65-F5344CB8AC3E}">
        <p14:creationId xmlns:p14="http://schemas.microsoft.com/office/powerpoint/2010/main" val="419379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Bef>
                <a:spcPct val="0"/>
              </a:spcBef>
            </a:pPr>
            <a:r>
              <a:rPr lang="nb-NO" altLang="nb-NO" sz="700" b="1" smtClean="0">
                <a:latin typeface="Arial" pitchFamily="34" charset="0"/>
              </a:rPr>
              <a:t>Visjon og mål</a:t>
            </a:r>
          </a:p>
          <a:p>
            <a:pPr>
              <a:lnSpc>
                <a:spcPct val="80000"/>
              </a:lnSpc>
              <a:spcBef>
                <a:spcPct val="0"/>
              </a:spcBef>
              <a:buFontTx/>
              <a:buChar char="•"/>
            </a:pPr>
            <a:r>
              <a:rPr lang="nb-NO" altLang="nb-NO" sz="700" smtClean="0">
                <a:latin typeface="Arial" pitchFamily="34" charset="0"/>
              </a:rPr>
              <a:t>Er det dannet et felles (visjonært men også troverdig)bilde av hvordan det er når endringen er implementert?</a:t>
            </a:r>
          </a:p>
          <a:p>
            <a:pPr>
              <a:lnSpc>
                <a:spcPct val="80000"/>
              </a:lnSpc>
              <a:spcBef>
                <a:spcPct val="0"/>
              </a:spcBef>
              <a:buFontTx/>
              <a:buChar char="•"/>
            </a:pPr>
            <a:r>
              <a:rPr lang="nb-NO" altLang="nb-NO" sz="700" smtClean="0">
                <a:latin typeface="Arial" pitchFamily="34" charset="0"/>
              </a:rPr>
              <a:t>Kan de ansatte se seg selv lykkes i fremtidsbilde? </a:t>
            </a:r>
          </a:p>
          <a:p>
            <a:pPr>
              <a:lnSpc>
                <a:spcPct val="80000"/>
              </a:lnSpc>
              <a:spcBef>
                <a:spcPct val="0"/>
              </a:spcBef>
              <a:buFontTx/>
              <a:buChar char="•"/>
            </a:pPr>
            <a:r>
              <a:rPr lang="nb-NO" altLang="nb-NO" sz="700" smtClean="0">
                <a:latin typeface="Arial" pitchFamily="34" charset="0"/>
              </a:rPr>
              <a:t>Har de vært med på å utvikle visjonen. </a:t>
            </a:r>
          </a:p>
          <a:p>
            <a:pPr>
              <a:lnSpc>
                <a:spcPct val="80000"/>
              </a:lnSpc>
              <a:spcBef>
                <a:spcPct val="0"/>
              </a:spcBef>
            </a:pPr>
            <a:r>
              <a:rPr lang="nb-NO" altLang="nb-NO" sz="700" b="1" smtClean="0">
                <a:latin typeface="Arial" pitchFamily="34" charset="0"/>
              </a:rPr>
              <a:t>Situasjonsforståelse</a:t>
            </a:r>
          </a:p>
          <a:p>
            <a:pPr>
              <a:lnSpc>
                <a:spcPct val="80000"/>
              </a:lnSpc>
              <a:spcBef>
                <a:spcPct val="0"/>
              </a:spcBef>
              <a:buFontTx/>
              <a:buChar char="•"/>
            </a:pPr>
            <a:r>
              <a:rPr lang="nb-NO" altLang="nb-NO" sz="700" smtClean="0">
                <a:latin typeface="Arial" pitchFamily="34" charset="0"/>
              </a:rPr>
              <a:t>Er det et klart bilde av bakgrunn og behov for endringen?</a:t>
            </a:r>
          </a:p>
          <a:p>
            <a:pPr>
              <a:lnSpc>
                <a:spcPct val="80000"/>
              </a:lnSpc>
              <a:spcBef>
                <a:spcPct val="0"/>
              </a:spcBef>
              <a:buFontTx/>
              <a:buChar char="•"/>
            </a:pPr>
            <a:r>
              <a:rPr lang="nb-NO" altLang="nb-NO" sz="700" smtClean="0">
                <a:latin typeface="Arial" pitchFamily="34" charset="0"/>
              </a:rPr>
              <a:t>Er det akseptert at status quo ikke er et alternativ</a:t>
            </a:r>
          </a:p>
          <a:p>
            <a:pPr>
              <a:lnSpc>
                <a:spcPct val="80000"/>
              </a:lnSpc>
              <a:spcBef>
                <a:spcPct val="0"/>
              </a:spcBef>
              <a:buFontTx/>
              <a:buChar char="•"/>
            </a:pPr>
            <a:r>
              <a:rPr lang="nb-NO" altLang="nb-NO" sz="700" smtClean="0">
                <a:latin typeface="Arial" pitchFamily="34" charset="0"/>
              </a:rPr>
              <a:t>Hvor endringen kommer vil påvirke situasjonsbeskrivelsen (fordi vi vil, fordi vi må, fordi vi skal)</a:t>
            </a:r>
          </a:p>
          <a:p>
            <a:pPr>
              <a:lnSpc>
                <a:spcPct val="80000"/>
              </a:lnSpc>
              <a:spcBef>
                <a:spcPct val="0"/>
              </a:spcBef>
            </a:pPr>
            <a:r>
              <a:rPr lang="nb-NO" altLang="nb-NO" sz="700" b="1" smtClean="0">
                <a:latin typeface="Arial" pitchFamily="34" charset="0"/>
              </a:rPr>
              <a:t>Intern endringsteam</a:t>
            </a:r>
          </a:p>
          <a:p>
            <a:pPr>
              <a:lnSpc>
                <a:spcPct val="80000"/>
              </a:lnSpc>
              <a:spcBef>
                <a:spcPct val="0"/>
              </a:spcBef>
              <a:buFontTx/>
              <a:buChar char="•"/>
            </a:pPr>
            <a:r>
              <a:rPr lang="nb-NO" altLang="nb-NO" sz="700" smtClean="0">
                <a:latin typeface="Arial" pitchFamily="34" charset="0"/>
              </a:rPr>
              <a:t>Er det satt sammen et endringsteam med ansvar for å drive endringsprosessen? Har de nok ressurser, status, legitimitet, kompetanse på endring og kommunikasjonsevner. </a:t>
            </a:r>
          </a:p>
          <a:p>
            <a:pPr>
              <a:lnSpc>
                <a:spcPct val="80000"/>
              </a:lnSpc>
              <a:spcBef>
                <a:spcPct val="0"/>
              </a:spcBef>
              <a:buFontTx/>
              <a:buChar char="•"/>
            </a:pPr>
            <a:r>
              <a:rPr lang="nb-NO" altLang="nb-NO" sz="700" smtClean="0">
                <a:latin typeface="Arial" pitchFamily="34" charset="0"/>
              </a:rPr>
              <a:t>Evner endringsteamet å mobilisere organisasjonen i planlegging og gjennomføring av endringsprosesser. </a:t>
            </a:r>
          </a:p>
          <a:p>
            <a:pPr>
              <a:lnSpc>
                <a:spcPct val="80000"/>
              </a:lnSpc>
              <a:spcBef>
                <a:spcPct val="0"/>
              </a:spcBef>
            </a:pPr>
            <a:r>
              <a:rPr lang="nb-NO" altLang="nb-NO" sz="700" b="1" smtClean="0">
                <a:latin typeface="Arial" pitchFamily="34" charset="0"/>
              </a:rPr>
              <a:t>Topplederforankring</a:t>
            </a:r>
          </a:p>
          <a:p>
            <a:pPr>
              <a:lnSpc>
                <a:spcPct val="80000"/>
              </a:lnSpc>
              <a:spcBef>
                <a:spcPct val="0"/>
              </a:spcBef>
              <a:buFontTx/>
              <a:buChar char="•"/>
            </a:pPr>
            <a:r>
              <a:rPr lang="nb-NO" altLang="nb-NO" sz="700" smtClean="0">
                <a:latin typeface="Arial" pitchFamily="34" charset="0"/>
              </a:rPr>
              <a:t>Har endringen en forankring hos en leder som er tydelig i ord og i handling og som står bak endringen</a:t>
            </a:r>
          </a:p>
          <a:p>
            <a:pPr>
              <a:lnSpc>
                <a:spcPct val="80000"/>
              </a:lnSpc>
              <a:spcBef>
                <a:spcPct val="0"/>
              </a:spcBef>
              <a:buFontTx/>
              <a:buChar char="•"/>
            </a:pPr>
            <a:r>
              <a:rPr lang="nb-NO" altLang="nb-NO" sz="700" smtClean="0">
                <a:latin typeface="Arial" pitchFamily="34" charset="0"/>
              </a:rPr>
              <a:t>Har toppleder satt ned et godt endringsteam med avklarte mandat og rolle</a:t>
            </a:r>
          </a:p>
          <a:p>
            <a:pPr>
              <a:lnSpc>
                <a:spcPct val="80000"/>
              </a:lnSpc>
              <a:spcBef>
                <a:spcPct val="0"/>
              </a:spcBef>
            </a:pPr>
            <a:r>
              <a:rPr lang="nb-NO" altLang="nb-NO" sz="700" b="1" smtClean="0">
                <a:latin typeface="Arial" pitchFamily="34" charset="0"/>
              </a:rPr>
              <a:t>Kultur</a:t>
            </a:r>
          </a:p>
          <a:p>
            <a:pPr>
              <a:lnSpc>
                <a:spcPct val="80000"/>
              </a:lnSpc>
              <a:spcBef>
                <a:spcPct val="0"/>
              </a:spcBef>
              <a:buFontTx/>
              <a:buChar char="•"/>
            </a:pPr>
            <a:r>
              <a:rPr lang="nb-NO" altLang="nb-NO" sz="700" smtClean="0">
                <a:latin typeface="Arial" pitchFamily="34" charset="0"/>
              </a:rPr>
              <a:t>Hva preger kulturen når verdier, holdinger og virkelighetsoppfatninger</a:t>
            </a:r>
          </a:p>
          <a:p>
            <a:pPr>
              <a:lnSpc>
                <a:spcPct val="80000"/>
              </a:lnSpc>
              <a:spcBef>
                <a:spcPct val="0"/>
              </a:spcBef>
              <a:buFontTx/>
              <a:buChar char="•"/>
            </a:pPr>
            <a:r>
              <a:rPr lang="nb-NO" altLang="nb-NO" sz="700" smtClean="0">
                <a:latin typeface="Arial" pitchFamily="34" charset="0"/>
              </a:rPr>
              <a:t>Hva er organisasjonens endringskapasitet og modenhet med endring</a:t>
            </a:r>
          </a:p>
          <a:p>
            <a:pPr>
              <a:lnSpc>
                <a:spcPct val="80000"/>
              </a:lnSpc>
              <a:spcBef>
                <a:spcPct val="0"/>
              </a:spcBef>
              <a:buFontTx/>
              <a:buChar char="•"/>
            </a:pPr>
            <a:r>
              <a:rPr lang="nb-NO" altLang="nb-NO" sz="700" smtClean="0">
                <a:latin typeface="Arial" pitchFamily="34" charset="0"/>
              </a:rPr>
              <a:t>Hva er det ved kulturen som hemmer eller fremmer suksessen til endringen .</a:t>
            </a:r>
          </a:p>
          <a:p>
            <a:pPr>
              <a:lnSpc>
                <a:spcPct val="80000"/>
              </a:lnSpc>
              <a:spcBef>
                <a:spcPct val="0"/>
              </a:spcBef>
              <a:buFontTx/>
              <a:buChar char="•"/>
            </a:pPr>
            <a:r>
              <a:rPr lang="nb-NO" altLang="nb-NO" sz="700" smtClean="0">
                <a:latin typeface="Arial" pitchFamily="34" charset="0"/>
              </a:rPr>
              <a:t>Hva er bra og hva må vi utvikle i forhold til egen </a:t>
            </a:r>
          </a:p>
          <a:p>
            <a:pPr>
              <a:lnSpc>
                <a:spcPct val="80000"/>
              </a:lnSpc>
            </a:pPr>
            <a:r>
              <a:rPr lang="nb-NO" altLang="nb-NO" sz="700" b="1" smtClean="0">
                <a:latin typeface="Arial" pitchFamily="34" charset="0"/>
              </a:rPr>
              <a:t>Opplæring </a:t>
            </a:r>
          </a:p>
          <a:p>
            <a:pPr>
              <a:lnSpc>
                <a:spcPct val="80000"/>
              </a:lnSpc>
              <a:buFontTx/>
              <a:buChar char="•"/>
            </a:pPr>
            <a:r>
              <a:rPr lang="nb-NO" altLang="nb-NO" sz="700" smtClean="0">
                <a:latin typeface="Arial" pitchFamily="34" charset="0"/>
              </a:rPr>
              <a:t>Har organisasjonen den kompetansen som er nødvendig for å lykkes med omstillingen</a:t>
            </a:r>
          </a:p>
          <a:p>
            <a:pPr>
              <a:lnSpc>
                <a:spcPct val="80000"/>
              </a:lnSpc>
              <a:buFontTx/>
              <a:buChar char="•"/>
            </a:pPr>
            <a:r>
              <a:rPr lang="nb-NO" altLang="nb-NO" sz="700" smtClean="0">
                <a:latin typeface="Arial" pitchFamily="34" charset="0"/>
              </a:rPr>
              <a:t>Vet folk hva de har av kompetanse og hva de må utvikle i forhold til nye kompetansekrav</a:t>
            </a:r>
          </a:p>
          <a:p>
            <a:pPr>
              <a:lnSpc>
                <a:spcPct val="80000"/>
              </a:lnSpc>
              <a:buFontTx/>
              <a:buChar char="•"/>
            </a:pPr>
            <a:r>
              <a:rPr lang="nb-NO" altLang="nb-NO" sz="700" smtClean="0">
                <a:latin typeface="Arial" pitchFamily="34" charset="0"/>
              </a:rPr>
              <a:t>Hvilke kompetansetiltak er det viktig at organisasjonen tilbyr slik at ansatte kan posisjonere seg i forhold til nye  komptansekrav</a:t>
            </a:r>
          </a:p>
          <a:p>
            <a:pPr>
              <a:lnSpc>
                <a:spcPct val="80000"/>
              </a:lnSpc>
            </a:pPr>
            <a:r>
              <a:rPr lang="nb-NO" altLang="nb-NO" sz="700" b="1" smtClean="0">
                <a:latin typeface="Arial" pitchFamily="34" charset="0"/>
              </a:rPr>
              <a:t>Budsjett og planer</a:t>
            </a:r>
          </a:p>
          <a:p>
            <a:pPr>
              <a:lnSpc>
                <a:spcPct val="80000"/>
              </a:lnSpc>
              <a:buFontTx/>
              <a:buChar char="•"/>
            </a:pPr>
            <a:r>
              <a:rPr lang="nb-NO" altLang="nb-NO" sz="700" smtClean="0">
                <a:latin typeface="Arial" pitchFamily="34" charset="0"/>
              </a:rPr>
              <a:t>Er det satt av nok ressurser til endringsprosessen slik at den blir vellykket</a:t>
            </a:r>
          </a:p>
          <a:p>
            <a:pPr>
              <a:lnSpc>
                <a:spcPct val="80000"/>
              </a:lnSpc>
              <a:buFontTx/>
              <a:buChar char="•"/>
            </a:pPr>
            <a:r>
              <a:rPr lang="nb-NO" altLang="nb-NO" sz="700" smtClean="0">
                <a:latin typeface="Arial" pitchFamily="34" charset="0"/>
              </a:rPr>
              <a:t>Er det laget konkrete planer for styring og gjennomføring av endringsprosessen</a:t>
            </a:r>
          </a:p>
          <a:p>
            <a:pPr>
              <a:lnSpc>
                <a:spcPct val="80000"/>
              </a:lnSpc>
            </a:pPr>
            <a:r>
              <a:rPr lang="nb-NO" altLang="nb-NO" sz="700" b="1" smtClean="0">
                <a:latin typeface="Arial" pitchFamily="34" charset="0"/>
              </a:rPr>
              <a:t>Måloppfølging </a:t>
            </a:r>
          </a:p>
          <a:p>
            <a:pPr>
              <a:lnSpc>
                <a:spcPct val="80000"/>
              </a:lnSpc>
              <a:buFontTx/>
              <a:buChar char="•"/>
            </a:pPr>
            <a:r>
              <a:rPr lang="nb-NO" altLang="nb-NO" sz="700" smtClean="0">
                <a:latin typeface="Arial" pitchFamily="34" charset="0"/>
              </a:rPr>
              <a:t>Blir det satt nye mål og oppgaver som brytes helt ned til den enkelte</a:t>
            </a:r>
          </a:p>
          <a:p>
            <a:pPr>
              <a:lnSpc>
                <a:spcPct val="80000"/>
              </a:lnSpc>
              <a:buFontTx/>
              <a:buChar char="•"/>
            </a:pPr>
            <a:r>
              <a:rPr lang="nb-NO" altLang="nb-NO" sz="700" smtClean="0">
                <a:latin typeface="Arial" pitchFamily="34" charset="0"/>
              </a:rPr>
              <a:t>Vet de ansatte hva som forventes av dem – hva skal være annerledes før, under og etter endringsprosessen? </a:t>
            </a:r>
          </a:p>
          <a:p>
            <a:pPr>
              <a:lnSpc>
                <a:spcPct val="80000"/>
              </a:lnSpc>
              <a:buFontTx/>
              <a:buChar char="•"/>
            </a:pPr>
            <a:r>
              <a:rPr lang="nb-NO" altLang="nb-NO" sz="700" smtClean="0">
                <a:latin typeface="Arial" pitchFamily="34" charset="0"/>
              </a:rPr>
              <a:t>Blir disse fulgt opp gjennom tilbakemeldinger</a:t>
            </a:r>
          </a:p>
          <a:p>
            <a:pPr>
              <a:lnSpc>
                <a:spcPct val="80000"/>
              </a:lnSpc>
            </a:pPr>
            <a:r>
              <a:rPr lang="nb-NO" altLang="nb-NO" sz="700" b="1" smtClean="0">
                <a:latin typeface="Arial" pitchFamily="34" charset="0"/>
              </a:rPr>
              <a:t>Forpliktelse og ansvarlighet</a:t>
            </a:r>
          </a:p>
          <a:p>
            <a:pPr>
              <a:lnSpc>
                <a:spcPct val="80000"/>
              </a:lnSpc>
              <a:buFontTx/>
              <a:buChar char="•"/>
            </a:pPr>
            <a:r>
              <a:rPr lang="nb-NO" altLang="nb-NO" sz="700" smtClean="0">
                <a:latin typeface="Arial" pitchFamily="34" charset="0"/>
              </a:rPr>
              <a:t>Har ansatte fått anledning til å stille spørsmål, ytre bekymringer og blitt møtt på disse</a:t>
            </a:r>
          </a:p>
          <a:p>
            <a:pPr>
              <a:lnSpc>
                <a:spcPct val="80000"/>
              </a:lnSpc>
              <a:buFontTx/>
              <a:buChar char="•"/>
            </a:pPr>
            <a:r>
              <a:rPr lang="nb-NO" altLang="nb-NO" sz="700" smtClean="0">
                <a:latin typeface="Arial" pitchFamily="34" charset="0"/>
              </a:rPr>
              <a:t>Har de ansatte fått være med å definere behov, mål og løsninger.</a:t>
            </a:r>
          </a:p>
          <a:p>
            <a:pPr>
              <a:lnSpc>
                <a:spcPct val="80000"/>
              </a:lnSpc>
              <a:buFontTx/>
              <a:buChar char="•"/>
            </a:pPr>
            <a:r>
              <a:rPr lang="nb-NO" altLang="nb-NO" sz="700" smtClean="0">
                <a:latin typeface="Arial" pitchFamily="34" charset="0"/>
              </a:rPr>
              <a:t>Har organisasjonen istandsatt folk til å møte endringer på en offensiv måte.</a:t>
            </a:r>
          </a:p>
          <a:p>
            <a:pPr>
              <a:lnSpc>
                <a:spcPct val="80000"/>
              </a:lnSpc>
              <a:buFontTx/>
              <a:buChar char="•"/>
            </a:pPr>
            <a:r>
              <a:rPr lang="nb-NO" altLang="nb-NO" sz="700" smtClean="0">
                <a:latin typeface="Arial" pitchFamily="34" charset="0"/>
              </a:rPr>
              <a:t>Holdes ledere og medarbeidere ansvarlig i forhold til de mål og planer som blir lagt. </a:t>
            </a:r>
          </a:p>
          <a:p>
            <a:pPr>
              <a:lnSpc>
                <a:spcPct val="80000"/>
              </a:lnSpc>
            </a:pPr>
            <a:r>
              <a:rPr lang="nb-NO" altLang="nb-NO" sz="700" b="1" smtClean="0">
                <a:latin typeface="Arial" pitchFamily="34" charset="0"/>
              </a:rPr>
              <a:t>Kommunikasjon</a:t>
            </a:r>
          </a:p>
          <a:p>
            <a:pPr>
              <a:lnSpc>
                <a:spcPct val="80000"/>
              </a:lnSpc>
              <a:buFontTx/>
              <a:buChar char="•"/>
            </a:pPr>
            <a:r>
              <a:rPr lang="nb-NO" altLang="nb-NO" sz="700" smtClean="0">
                <a:latin typeface="Arial" pitchFamily="34" charset="0"/>
              </a:rPr>
              <a:t>Er det arenaer for kommunikasjon og dialog omkring endringsprosessen</a:t>
            </a:r>
          </a:p>
          <a:p>
            <a:pPr>
              <a:lnSpc>
                <a:spcPct val="80000"/>
              </a:lnSpc>
              <a:buFontTx/>
              <a:buChar char="•"/>
            </a:pPr>
            <a:r>
              <a:rPr lang="nb-NO" altLang="nb-NO" sz="700" smtClean="0">
                <a:latin typeface="Arial" pitchFamily="34" charset="0"/>
              </a:rPr>
              <a:t>Er det gode kanaler for kommunikasjon og informasjon – 7 ganger 7 kanaler</a:t>
            </a:r>
          </a:p>
          <a:p>
            <a:pPr>
              <a:lnSpc>
                <a:spcPct val="80000"/>
              </a:lnSpc>
            </a:pPr>
            <a:r>
              <a:rPr lang="nb-NO" altLang="nb-NO" sz="700" b="1" smtClean="0">
                <a:latin typeface="Arial" pitchFamily="34" charset="0"/>
              </a:rPr>
              <a:t>Belønning</a:t>
            </a:r>
          </a:p>
          <a:p>
            <a:pPr>
              <a:lnSpc>
                <a:spcPct val="80000"/>
              </a:lnSpc>
              <a:buFontTx/>
              <a:buChar char="•"/>
            </a:pPr>
            <a:r>
              <a:rPr lang="nb-NO" altLang="nb-NO" sz="700" smtClean="0">
                <a:latin typeface="Arial" pitchFamily="34" charset="0"/>
              </a:rPr>
              <a:t>Belønnes riktig atferd i forhold til endring – lønn og anerkjennelse.</a:t>
            </a:r>
          </a:p>
        </p:txBody>
      </p:sp>
    </p:spTree>
    <p:extLst>
      <p:ext uri="{BB962C8B-B14F-4D97-AF65-F5344CB8AC3E}">
        <p14:creationId xmlns:p14="http://schemas.microsoft.com/office/powerpoint/2010/main" val="999727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legge til tittel</a:t>
            </a:r>
            <a:endParaRPr lang="en-US" dirty="0"/>
          </a:p>
        </p:txBody>
      </p:sp>
      <p:sp>
        <p:nvSpPr>
          <p:cNvPr id="7" name="Text Placeholder 6"/>
          <p:cNvSpPr>
            <a:spLocks noGrp="1"/>
          </p:cNvSpPr>
          <p:nvPr>
            <p:ph type="body" sz="quarter" idx="13" hasCustomPrompt="1"/>
          </p:nvPr>
        </p:nvSpPr>
        <p:spPr>
          <a:xfrm>
            <a:off x="457200" y="1601347"/>
            <a:ext cx="4006850" cy="4251325"/>
          </a:xfrm>
        </p:spPr>
        <p:txBody>
          <a:bodyPr/>
          <a:lstStyle>
            <a:lvl1pPr>
              <a:defRPr baseline="0"/>
            </a:lvl1pPr>
            <a:lvl3pPr>
              <a:defRPr baseline="0"/>
            </a:lvl3p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
        <p:nvSpPr>
          <p:cNvPr id="9" name="Text Placeholder 8"/>
          <p:cNvSpPr>
            <a:spLocks noGrp="1"/>
          </p:cNvSpPr>
          <p:nvPr>
            <p:ph type="body" sz="quarter" idx="14" hasCustomPrompt="1"/>
          </p:nvPr>
        </p:nvSpPr>
        <p:spPr>
          <a:xfrm>
            <a:off x="4679950" y="1593504"/>
            <a:ext cx="4006850" cy="4251325"/>
          </a:xfrm>
        </p:spPr>
        <p:txBody>
          <a:body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Tree>
    <p:extLst>
      <p:ext uri="{BB962C8B-B14F-4D97-AF65-F5344CB8AC3E}">
        <p14:creationId xmlns:p14="http://schemas.microsoft.com/office/powerpoint/2010/main" val="42607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23850" y="1032040"/>
            <a:ext cx="8568630" cy="395288"/>
          </a:xfrm>
          <a:prstGeom prst="rect">
            <a:avLst/>
          </a:prstGeom>
          <a:noFill/>
          <a:ln w="9525">
            <a:noFill/>
            <a:miter lim="800000"/>
            <a:headEnd/>
            <a:tailEnd/>
          </a:ln>
        </p:spPr>
        <p:txBody>
          <a:bodyPr lIns="91412" tIns="45705" rIns="91412" bIns="45705" rtlCol="0">
            <a:noAutofit/>
          </a:bodyPr>
          <a:lstStyle>
            <a:lvl1pPr marL="0" indent="0" algn="ctr" rtl="0" eaLnBrk="1" fontAlgn="base" hangingPunct="1">
              <a:spcBef>
                <a:spcPct val="0"/>
              </a:spcBef>
              <a:spcAft>
                <a:spcPct val="0"/>
              </a:spcAft>
              <a:buNone/>
              <a:defRPr lang="en-GB" sz="12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2"/>
          <p:cNvSpPr>
            <a:spLocks noGrp="1"/>
          </p:cNvSpPr>
          <p:nvPr userDrawn="1">
            <p:ph type="sldNum" sz="quarter" idx="4"/>
          </p:nvPr>
        </p:nvSpPr>
        <p:spPr>
          <a:xfrm>
            <a:off x="7704083" y="6561607"/>
            <a:ext cx="1439862" cy="323851"/>
          </a:xfrm>
          <a:prstGeom prst="rect">
            <a:avLst/>
          </a:prstGeom>
        </p:spPr>
        <p:txBody>
          <a:bodyPr tIns="35989" rIns="35989"/>
          <a:lstStyle>
            <a:lvl1pPr algn="r">
              <a:defRPr sz="739"/>
            </a:lvl1pPr>
          </a:lstStyle>
          <a:p>
            <a:pPr>
              <a:defRPr/>
            </a:pPr>
            <a:fld id="{92BDEBF7-C4D6-4C17-BD3C-9A1969FC9740}" type="slidenum">
              <a:rPr lang="en-GB" smtClean="0">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val="12711721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smtClean="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smtClean="0"/>
              <a:t>Klikk for å legge til undertittel</a:t>
            </a:r>
            <a:endParaRPr lang="en-US" dirty="0"/>
          </a:p>
        </p:txBody>
      </p:sp>
    </p:spTree>
    <p:extLst>
      <p:ext uri="{BB962C8B-B14F-4D97-AF65-F5344CB8AC3E}">
        <p14:creationId xmlns:p14="http://schemas.microsoft.com/office/powerpoint/2010/main" val="45852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smtClean="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smtClean="0"/>
              <a:t>Klikk for å legge til undertittel</a:t>
            </a:r>
            <a:endParaRPr lang="en-US" dirty="0"/>
          </a:p>
        </p:txBody>
      </p:sp>
    </p:spTree>
    <p:extLst>
      <p:ext uri="{BB962C8B-B14F-4D97-AF65-F5344CB8AC3E}">
        <p14:creationId xmlns:p14="http://schemas.microsoft.com/office/powerpoint/2010/main" val="275212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sette inn tekst</a:t>
            </a:r>
            <a:endParaRPr lang="en-US" dirty="0"/>
          </a:p>
        </p:txBody>
      </p:sp>
    </p:spTree>
    <p:extLst>
      <p:ext uri="{BB962C8B-B14F-4D97-AF65-F5344CB8AC3E}">
        <p14:creationId xmlns:p14="http://schemas.microsoft.com/office/powerpoint/2010/main" val="48480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legge til tittel</a:t>
            </a:r>
            <a:endParaRPr lang="en-US" dirty="0"/>
          </a:p>
        </p:txBody>
      </p:sp>
      <p:sp>
        <p:nvSpPr>
          <p:cNvPr id="7" name="Text Placeholder 6"/>
          <p:cNvSpPr>
            <a:spLocks noGrp="1"/>
          </p:cNvSpPr>
          <p:nvPr>
            <p:ph type="body" sz="quarter" idx="13" hasCustomPrompt="1"/>
          </p:nvPr>
        </p:nvSpPr>
        <p:spPr>
          <a:xfrm>
            <a:off x="457200" y="1601347"/>
            <a:ext cx="8229600" cy="4559300"/>
          </a:xfrm>
        </p:spPr>
        <p:txBody>
          <a:bodyPr/>
          <a:lstStyle>
            <a:lvl1pPr>
              <a:defRPr baseline="0"/>
            </a:lvl1p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Tree>
    <p:extLst>
      <p:ext uri="{BB962C8B-B14F-4D97-AF65-F5344CB8AC3E}">
        <p14:creationId xmlns:p14="http://schemas.microsoft.com/office/powerpoint/2010/main" val="66583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legge til tekst/tittel</a:t>
            </a:r>
            <a:endParaRPr lang="en-US" dirty="0"/>
          </a:p>
        </p:txBody>
      </p:sp>
      <p:sp>
        <p:nvSpPr>
          <p:cNvPr id="9" name="Picture Placeholder 8"/>
          <p:cNvSpPr>
            <a:spLocks noGrp="1"/>
          </p:cNvSpPr>
          <p:nvPr>
            <p:ph type="pic" sz="quarter" idx="13" hasCustomPrompt="1"/>
          </p:nvPr>
        </p:nvSpPr>
        <p:spPr>
          <a:xfrm>
            <a:off x="457200" y="1602224"/>
            <a:ext cx="8229600" cy="4527550"/>
          </a:xfrm>
        </p:spPr>
        <p:txBody>
          <a:bodyPr anchor="ctr"/>
          <a:lstStyle>
            <a:lvl1pPr marL="0" indent="0" algn="ctr">
              <a:buNone/>
              <a:defRPr/>
            </a:lvl1pPr>
          </a:lstStyle>
          <a:p>
            <a:r>
              <a:rPr lang="en-US" dirty="0" smtClean="0"/>
              <a:t>Sett inn </a:t>
            </a:r>
            <a:r>
              <a:rPr lang="en-US" dirty="0" err="1" smtClean="0"/>
              <a:t>bilde</a:t>
            </a:r>
            <a:r>
              <a:rPr lang="en-US" dirty="0" smtClean="0"/>
              <a:t>/</a:t>
            </a:r>
            <a:r>
              <a:rPr lang="en-US" dirty="0" err="1" smtClean="0"/>
              <a:t>illustrasjon</a:t>
            </a:r>
            <a:endParaRPr lang="en-US" dirty="0"/>
          </a:p>
        </p:txBody>
      </p:sp>
    </p:spTree>
    <p:extLst>
      <p:ext uri="{BB962C8B-B14F-4D97-AF65-F5344CB8AC3E}">
        <p14:creationId xmlns:p14="http://schemas.microsoft.com/office/powerpoint/2010/main" val="322765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slide 2">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9144000" cy="6858000"/>
          </a:xfrm>
        </p:spPr>
        <p:txBody>
          <a:bodyPr anchor="ctr"/>
          <a:lstStyle>
            <a:lvl1pPr marL="0" indent="0" algn="ctr">
              <a:buNone/>
              <a:defRPr/>
            </a:lvl1pPr>
          </a:lstStyle>
          <a:p>
            <a:r>
              <a:rPr lang="en-US" dirty="0" smtClean="0"/>
              <a:t>Sett inn </a:t>
            </a:r>
            <a:r>
              <a:rPr lang="en-US" dirty="0" err="1" smtClean="0"/>
              <a:t>bilde</a:t>
            </a:r>
            <a:r>
              <a:rPr lang="en-US" dirty="0" smtClean="0"/>
              <a:t>/</a:t>
            </a:r>
            <a:r>
              <a:rPr lang="en-US" dirty="0" err="1" smtClean="0"/>
              <a:t>illustrasjon</a:t>
            </a:r>
            <a:endParaRPr lang="en-US" dirty="0"/>
          </a:p>
        </p:txBody>
      </p:sp>
    </p:spTree>
    <p:extLst>
      <p:ext uri="{BB962C8B-B14F-4D97-AF65-F5344CB8AC3E}">
        <p14:creationId xmlns:p14="http://schemas.microsoft.com/office/powerpoint/2010/main" val="375543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60" y="339582"/>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smtClean="0"/>
              <a:t>Klikk for å redigere temaoverskrift</a:t>
            </a:r>
            <a:endParaRPr lang="nb-NO" dirty="0"/>
          </a:p>
        </p:txBody>
      </p:sp>
      <p:sp>
        <p:nvSpPr>
          <p:cNvPr id="4" name="Tittel 3"/>
          <p:cNvSpPr>
            <a:spLocks noGrp="1"/>
          </p:cNvSpPr>
          <p:nvPr>
            <p:ph type="title"/>
          </p:nvPr>
        </p:nvSpPr>
        <p:spPr/>
        <p:txBody>
          <a:bodyPr/>
          <a:lstStyle/>
          <a:p>
            <a:r>
              <a:rPr lang="nb-NO" smtClean="0"/>
              <a:t>Klikk for å redigere tittelstil</a:t>
            </a:r>
            <a:endParaRPr lang="nb-NO" dirty="0"/>
          </a:p>
        </p:txBody>
      </p:sp>
      <p:cxnSp>
        <p:nvCxnSpPr>
          <p:cNvPr id="5" name="Rett linje 4"/>
          <p:cNvCxnSpPr/>
          <p:nvPr userDrawn="1"/>
        </p:nvCxnSpPr>
        <p:spPr>
          <a:xfrm flipH="1">
            <a:off x="443750" y="1221063"/>
            <a:ext cx="8260494"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59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444155" y="1398092"/>
            <a:ext cx="8251745" cy="5032723"/>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3" name="Tittel 2"/>
          <p:cNvSpPr>
            <a:spLocks noGrp="1"/>
          </p:cNvSpPr>
          <p:nvPr>
            <p:ph type="title"/>
          </p:nvPr>
        </p:nvSpPr>
        <p:spPr/>
        <p:txBody>
          <a:bodyPr/>
          <a:lstStyle/>
          <a:p>
            <a:r>
              <a:rPr lang="nb-NO" smtClean="0"/>
              <a:t>Klikk for å redigere tittelstil</a:t>
            </a:r>
            <a:endParaRPr lang="nb-NO" dirty="0"/>
          </a:p>
        </p:txBody>
      </p:sp>
      <p:sp>
        <p:nvSpPr>
          <p:cNvPr id="5"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smtClean="0"/>
              <a:t>Klikk for å redigere temaoverskrift</a:t>
            </a:r>
            <a:endParaRPr lang="nb-NO" dirty="0"/>
          </a:p>
        </p:txBody>
      </p:sp>
    </p:spTree>
    <p:extLst>
      <p:ext uri="{BB962C8B-B14F-4D97-AF65-F5344CB8AC3E}">
        <p14:creationId xmlns:p14="http://schemas.microsoft.com/office/powerpoint/2010/main" val="33585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re tittel">
    <p:spTree>
      <p:nvGrpSpPr>
        <p:cNvPr id="1" name=""/>
        <p:cNvGrpSpPr/>
        <p:nvPr/>
      </p:nvGrpSpPr>
      <p:grpSpPr>
        <a:xfrm>
          <a:off x="0" y="0"/>
          <a:ext cx="0" cy="0"/>
          <a:chOff x="0" y="0"/>
          <a:chExt cx="0" cy="0"/>
        </a:xfrm>
      </p:grpSpPr>
      <p:sp>
        <p:nvSpPr>
          <p:cNvPr id="13"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smtClean="0"/>
              <a:t>Klikk for å redigere temaoverskrift</a:t>
            </a:r>
            <a:endParaRPr lang="nb-NO" dirty="0"/>
          </a:p>
        </p:txBody>
      </p:sp>
      <p:sp>
        <p:nvSpPr>
          <p:cNvPr id="4" name="Tittel 3"/>
          <p:cNvSpPr>
            <a:spLocks noGrp="1"/>
          </p:cNvSpPr>
          <p:nvPr>
            <p:ph type="title"/>
          </p:nvPr>
        </p:nvSpPr>
        <p:spPr/>
        <p:txBody>
          <a:bodyPr/>
          <a:lstStyle/>
          <a:p>
            <a:r>
              <a:rPr lang="nb-NO" smtClean="0"/>
              <a:t>Klikk for å redigere tittelstil</a:t>
            </a:r>
            <a:endParaRPr lang="nb-NO" dirty="0"/>
          </a:p>
        </p:txBody>
      </p:sp>
    </p:spTree>
    <p:extLst>
      <p:ext uri="{BB962C8B-B14F-4D97-AF65-F5344CB8AC3E}">
        <p14:creationId xmlns:p14="http://schemas.microsoft.com/office/powerpoint/2010/main" val="32784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orspalte">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2"/>
            <a:ext cx="5371335" cy="5032723"/>
          </a:xfrm>
        </p:spPr>
        <p:txBody>
          <a:bodyPr lIns="0" tIns="0" rIns="0" bIns="0">
            <a:noAutofit/>
          </a:bodyPr>
          <a:lstStyle>
            <a:lvl1pPr marL="174442" indent="-174442">
              <a:defRPr/>
            </a:lvl1pPr>
            <a:lvl2pPr marL="492542" indent="-167112">
              <a:defRPr/>
            </a:lvl2pPr>
            <a:lvl3pPr marL="826766" indent="-161249">
              <a:defRPr/>
            </a:lvl3pPr>
            <a:lvl4pPr marL="1163923" indent="-165647">
              <a:defRPr/>
            </a:lvl4pPr>
            <a:lvl5pPr marL="1486420" indent="-165647">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3" name="Tittel 2"/>
          <p:cNvSpPr>
            <a:spLocks noGrp="1"/>
          </p:cNvSpPr>
          <p:nvPr>
            <p:ph type="title"/>
          </p:nvPr>
        </p:nvSpPr>
        <p:spPr/>
        <p:txBody>
          <a:bodyPr/>
          <a:lstStyle/>
          <a:p>
            <a:r>
              <a:rPr lang="nb-NO" smtClean="0"/>
              <a:t>Klikk for å redigere tittelstil</a:t>
            </a:r>
            <a:endParaRPr lang="nb-NO"/>
          </a:p>
        </p:txBody>
      </p:sp>
      <p:sp>
        <p:nvSpPr>
          <p:cNvPr id="12" name="Plassholder for tekst 12"/>
          <p:cNvSpPr>
            <a:spLocks noGrp="1"/>
          </p:cNvSpPr>
          <p:nvPr>
            <p:ph type="body" sz="quarter" idx="27" hasCustomPrompt="1"/>
          </p:nvPr>
        </p:nvSpPr>
        <p:spPr>
          <a:xfrm>
            <a:off x="1083428" y="339570"/>
            <a:ext cx="1817498" cy="741808"/>
          </a:xfrm>
        </p:spPr>
        <p:txBody>
          <a:bodyPr lIns="0" tIns="0" rIns="0" bIns="0">
            <a:noAutofit/>
          </a:bodyPr>
          <a:lstStyle>
            <a:lvl1pPr marL="7330" indent="-7330">
              <a:spcBef>
                <a:spcPts val="0"/>
              </a:spcBef>
              <a:buNone/>
              <a:defRPr sz="147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smtClean="0"/>
              <a:t>Klikk for å redigere kapitteloverskrift</a:t>
            </a:r>
            <a:endParaRPr lang="nb-NO" dirty="0"/>
          </a:p>
        </p:txBody>
      </p:sp>
      <p:sp>
        <p:nvSpPr>
          <p:cNvPr id="16" name="Plassholder for tekst 14"/>
          <p:cNvSpPr>
            <a:spLocks noGrp="1"/>
          </p:cNvSpPr>
          <p:nvPr>
            <p:ph type="body" sz="quarter" idx="28" hasCustomPrompt="1"/>
          </p:nvPr>
        </p:nvSpPr>
        <p:spPr>
          <a:xfrm>
            <a:off x="451841" y="339569"/>
            <a:ext cx="631587" cy="573444"/>
          </a:xfrm>
        </p:spPr>
        <p:txBody>
          <a:bodyPr lIns="0" tIns="0" rIns="0" bIns="0" anchor="b">
            <a:noAutofit/>
          </a:bodyPr>
          <a:lstStyle>
            <a:lvl1pPr marL="0" indent="0">
              <a:spcBef>
                <a:spcPts val="0"/>
              </a:spcBef>
              <a:buNone/>
              <a:defRPr sz="4063" b="1">
                <a:latin typeface="+mj-lt"/>
              </a:defRPr>
            </a:lvl1pPr>
          </a:lstStyle>
          <a:p>
            <a:pPr lvl="0"/>
            <a:r>
              <a:rPr lang="nb-NO" dirty="0" smtClean="0"/>
              <a:t>##</a:t>
            </a:r>
            <a:endParaRPr lang="nb-NO" dirty="0"/>
          </a:p>
        </p:txBody>
      </p:sp>
      <p:sp>
        <p:nvSpPr>
          <p:cNvPr id="9" name="Plassholder for tekst 16"/>
          <p:cNvSpPr>
            <a:spLocks noGrp="1"/>
          </p:cNvSpPr>
          <p:nvPr>
            <p:ph type="body" sz="quarter" idx="29" hasCustomPrompt="1"/>
          </p:nvPr>
        </p:nvSpPr>
        <p:spPr>
          <a:xfrm>
            <a:off x="448885" y="1236253"/>
            <a:ext cx="2449893" cy="161838"/>
          </a:xfrm>
        </p:spPr>
        <p:txBody>
          <a:bodyPr lIns="0" tIns="0" rIns="0" bIns="0">
            <a:noAutofit/>
          </a:bodyPr>
          <a:lstStyle>
            <a:lvl1pPr marL="0" indent="0">
              <a:spcBef>
                <a:spcPts val="554"/>
              </a:spcBef>
              <a:buNone/>
              <a:defRPr b="1">
                <a:latin typeface="+mn-lt"/>
              </a:defRPr>
            </a:lvl1pPr>
          </a:lstStyle>
          <a:p>
            <a:pPr lvl="0"/>
            <a:r>
              <a:rPr lang="nb-NO" dirty="0" smtClean="0"/>
              <a:t>KLIKK FOR Å REDIGERE UNDERSKRIFT</a:t>
            </a:r>
          </a:p>
        </p:txBody>
      </p:sp>
    </p:spTree>
    <p:extLst>
      <p:ext uri="{BB962C8B-B14F-4D97-AF65-F5344CB8AC3E}">
        <p14:creationId xmlns:p14="http://schemas.microsoft.com/office/powerpoint/2010/main" val="305445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iten og stor innholdsdel">
    <p:spTree>
      <p:nvGrpSpPr>
        <p:cNvPr id="1" name=""/>
        <p:cNvGrpSpPr/>
        <p:nvPr/>
      </p:nvGrpSpPr>
      <p:grpSpPr>
        <a:xfrm>
          <a:off x="0" y="0"/>
          <a:ext cx="0" cy="0"/>
          <a:chOff x="0" y="0"/>
          <a:chExt cx="0" cy="0"/>
        </a:xfrm>
      </p:grpSpPr>
      <p:sp>
        <p:nvSpPr>
          <p:cNvPr id="11" name="Plassholder for tekst 10"/>
          <p:cNvSpPr>
            <a:spLocks noGrp="1"/>
          </p:cNvSpPr>
          <p:nvPr>
            <p:ph type="body" sz="quarter" idx="26"/>
          </p:nvPr>
        </p:nvSpPr>
        <p:spPr>
          <a:xfrm>
            <a:off x="3343614" y="1398091"/>
            <a:ext cx="5352286" cy="5120184"/>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3" name="Tittel 2"/>
          <p:cNvSpPr>
            <a:spLocks noGrp="1"/>
          </p:cNvSpPr>
          <p:nvPr>
            <p:ph type="title"/>
          </p:nvPr>
        </p:nvSpPr>
        <p:spPr/>
        <p:txBody>
          <a:bodyPr/>
          <a:lstStyle/>
          <a:p>
            <a:r>
              <a:rPr lang="nb-NO" smtClean="0"/>
              <a:t>Klikk for å redigere tittelstil</a:t>
            </a:r>
            <a:endParaRPr lang="nb-NO" dirty="0"/>
          </a:p>
        </p:txBody>
      </p:sp>
      <p:sp>
        <p:nvSpPr>
          <p:cNvPr id="5" name="Plassholder for tekst 10"/>
          <p:cNvSpPr>
            <a:spLocks noGrp="1"/>
          </p:cNvSpPr>
          <p:nvPr>
            <p:ph type="body" sz="quarter" idx="31"/>
          </p:nvPr>
        </p:nvSpPr>
        <p:spPr>
          <a:xfrm>
            <a:off x="451033" y="1404705"/>
            <a:ext cx="2449893" cy="5113571"/>
          </a:xfrm>
        </p:spPr>
        <p:txBody>
          <a:bodyPr lIns="0" tIns="0" rIns="0" bIns="0">
            <a:noAutofit/>
          </a:bodyPr>
          <a:lstStyle>
            <a:lvl1pPr marL="174442" indent="-174442">
              <a:defRPr sz="1477"/>
            </a:lvl1pPr>
            <a:lvl2pPr marL="492542" indent="-167112">
              <a:defRPr sz="1477"/>
            </a:lvl2pPr>
            <a:lvl3pPr marL="826766" indent="-161249">
              <a:defRPr sz="1477"/>
            </a:lvl3pPr>
            <a:lvl4pPr marL="1163923" indent="-165647">
              <a:defRPr sz="1477"/>
            </a:lvl4pPr>
            <a:lvl5pPr marL="1486420" indent="-165647">
              <a:defRPr sz="1477"/>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tekst 12"/>
          <p:cNvSpPr>
            <a:spLocks noGrp="1"/>
          </p:cNvSpPr>
          <p:nvPr>
            <p:ph type="body" sz="quarter" idx="27" hasCustomPrompt="1"/>
          </p:nvPr>
        </p:nvSpPr>
        <p:spPr>
          <a:xfrm>
            <a:off x="444155" y="339570"/>
            <a:ext cx="2456771" cy="868137"/>
          </a:xfrm>
        </p:spPr>
        <p:txBody>
          <a:bodyPr lIns="0" tIns="0" rIns="0" bIns="0">
            <a:noAutofit/>
          </a:bodyPr>
          <a:lstStyle>
            <a:lvl1pPr marL="7330" indent="-7330">
              <a:spcBef>
                <a:spcPts val="0"/>
              </a:spcBef>
              <a:buNone/>
              <a:defRPr sz="1847">
                <a:latin typeface="+mj-lt"/>
              </a:defRPr>
            </a:lvl1pPr>
            <a:lvl2pPr marL="492542" indent="0">
              <a:buNone/>
              <a:defRPr sz="1477">
                <a:latin typeface="+mj-lt"/>
              </a:defRPr>
            </a:lvl2pPr>
            <a:lvl3pPr marL="744676" indent="0">
              <a:buNone/>
              <a:defRPr sz="1477">
                <a:latin typeface="+mj-lt"/>
              </a:defRPr>
            </a:lvl3pPr>
            <a:lvl4pPr marL="1070105" indent="0">
              <a:buNone/>
              <a:defRPr sz="1477">
                <a:latin typeface="+mj-lt"/>
              </a:defRPr>
            </a:lvl4pPr>
            <a:lvl5pPr marL="1416057" indent="0">
              <a:buNone/>
              <a:defRPr sz="1477">
                <a:latin typeface="+mj-lt"/>
              </a:defRPr>
            </a:lvl5pPr>
          </a:lstStyle>
          <a:p>
            <a:pPr lvl="0"/>
            <a:r>
              <a:rPr lang="nb-NO" dirty="0" smtClean="0"/>
              <a:t>Klikk for å redigere temaoverskrift</a:t>
            </a:r>
            <a:endParaRPr lang="nb-NO" dirty="0"/>
          </a:p>
        </p:txBody>
      </p:sp>
    </p:spTree>
    <p:extLst>
      <p:ext uri="{BB962C8B-B14F-4D97-AF65-F5344CB8AC3E}">
        <p14:creationId xmlns:p14="http://schemas.microsoft.com/office/powerpoint/2010/main" val="237743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legge til tittel</a:t>
            </a:r>
            <a:endParaRPr lang="en-US" dirty="0"/>
          </a:p>
        </p:txBody>
      </p:sp>
      <p:sp>
        <p:nvSpPr>
          <p:cNvPr id="3" name="Text Placeholder 2"/>
          <p:cNvSpPr>
            <a:spLocks noGrp="1"/>
          </p:cNvSpPr>
          <p:nvPr>
            <p:ph type="body" idx="1"/>
          </p:nvPr>
        </p:nvSpPr>
        <p:spPr>
          <a:xfrm>
            <a:off x="457200" y="1600200"/>
            <a:ext cx="8229600" cy="4418669"/>
          </a:xfrm>
          <a:prstGeom prst="rect">
            <a:avLst/>
          </a:prstGeom>
        </p:spPr>
        <p:txBody>
          <a:bodyPr vert="horz" lIns="91440" tIns="45720" rIns="91440" bIns="45720" rtlCol="0">
            <a:normAutofit/>
          </a:body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571CF-C520-444F-A6CB-78C27508257F}" type="datetimeFigureOut">
              <a:rPr lang="en-US" smtClean="0"/>
              <a:t>6/10/2016</a:t>
            </a:fld>
            <a:endParaRPr lang="en-US"/>
          </a:p>
        </p:txBody>
      </p:sp>
    </p:spTree>
    <p:extLst>
      <p:ext uri="{BB962C8B-B14F-4D97-AF65-F5344CB8AC3E}">
        <p14:creationId xmlns:p14="http://schemas.microsoft.com/office/powerpoint/2010/main" val="28307951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8" r:id="rId5"/>
    <p:sldLayoutId id="2147483659" r:id="rId6"/>
    <p:sldLayoutId id="2147483661" r:id="rId7"/>
    <p:sldLayoutId id="2147483662" r:id="rId8"/>
    <p:sldLayoutId id="2147483663" r:id="rId9"/>
    <p:sldLayoutId id="2147483665" r:id="rId10"/>
    <p:sldLayoutId id="2147483666" r:id="rId11"/>
  </p:sldLayoutIdLst>
  <p:txStyles>
    <p:titleStyle>
      <a:lvl1pPr algn="l"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3267-F6CD-D347-AA6D-2D7465EC4703}" type="datetimeFigureOut">
              <a:rPr lang="en-US" smtClean="0"/>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E771-05D4-044F-9EBC-83D8E832554C}" type="slidenum">
              <a:rPr lang="en-US" smtClean="0"/>
              <a:t>‹#›</a:t>
            </a:fld>
            <a:endParaRPr lang="en-US"/>
          </a:p>
        </p:txBody>
      </p:sp>
    </p:spTree>
    <p:extLst>
      <p:ext uri="{BB962C8B-B14F-4D97-AF65-F5344CB8AC3E}">
        <p14:creationId xmlns:p14="http://schemas.microsoft.com/office/powerpoint/2010/main" val="1744755637"/>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457200" rtl="0" eaLnBrk="1" latinLnBrk="0" hangingPunct="1">
        <a:spcBef>
          <a:spcPct val="0"/>
        </a:spcBef>
        <a:buNone/>
        <a:defRPr sz="4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2200" dirty="0" smtClean="0">
                <a:solidFill>
                  <a:schemeClr val="bg1"/>
                </a:solidFill>
              </a:rPr>
              <a:t>Fylkesmannen i Telemark</a:t>
            </a:r>
            <a:endParaRPr lang="nb-NO" sz="2200" dirty="0">
              <a:solidFill>
                <a:schemeClr val="bg1"/>
              </a:solidFill>
            </a:endParaRPr>
          </a:p>
        </p:txBody>
      </p:sp>
      <p:sp>
        <p:nvSpPr>
          <p:cNvPr id="5" name="Plassholder for tekst 4"/>
          <p:cNvSpPr>
            <a:spLocks noGrp="1"/>
          </p:cNvSpPr>
          <p:nvPr>
            <p:ph type="body" sz="quarter" idx="10"/>
          </p:nvPr>
        </p:nvSpPr>
        <p:spPr>
          <a:xfrm>
            <a:off x="865766" y="3381445"/>
            <a:ext cx="7107256" cy="1277938"/>
          </a:xfrm>
        </p:spPr>
        <p:txBody>
          <a:bodyPr>
            <a:normAutofit fontScale="47500" lnSpcReduction="20000"/>
          </a:bodyPr>
          <a:lstStyle/>
          <a:p>
            <a:r>
              <a:rPr lang="nb-NO" sz="4300" b="1" dirty="0" smtClean="0">
                <a:latin typeface="Arial"/>
                <a:cs typeface="Arial"/>
              </a:rPr>
              <a:t>Samling: Godt samarbeid med dilemma omstilling </a:t>
            </a:r>
          </a:p>
          <a:p>
            <a:r>
              <a:rPr lang="nb-NO" sz="3600" b="1" dirty="0" smtClean="0"/>
              <a:t>Målgruppe: øverste ledelse og tillitsvalgte</a:t>
            </a:r>
            <a:r>
              <a:rPr lang="nb-NO" sz="3600" b="1" dirty="0"/>
              <a:t/>
            </a:r>
            <a:br>
              <a:rPr lang="nb-NO" sz="3600" b="1" dirty="0"/>
            </a:br>
            <a:r>
              <a:rPr lang="nb-NO" sz="3600" b="1" dirty="0"/>
              <a:t/>
            </a:r>
            <a:br>
              <a:rPr lang="nb-NO" sz="3600" b="1" dirty="0"/>
            </a:br>
            <a:endParaRPr lang="nb-NO" dirty="0"/>
          </a:p>
        </p:txBody>
      </p:sp>
    </p:spTree>
    <p:extLst>
      <p:ext uri="{BB962C8B-B14F-4D97-AF65-F5344CB8AC3E}">
        <p14:creationId xmlns:p14="http://schemas.microsoft.com/office/powerpoint/2010/main" val="324311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57200" y="183594"/>
            <a:ext cx="8229600" cy="1143000"/>
          </a:xfrm>
        </p:spPr>
        <p:txBody>
          <a:bodyPr>
            <a:normAutofit/>
          </a:bodyPr>
          <a:lstStyle/>
          <a:p>
            <a:r>
              <a:rPr lang="nb-NO" sz="2800" dirty="0" smtClean="0"/>
              <a:t>Oppgave: Godt samarbeid – roller og ansvar</a:t>
            </a:r>
            <a:endParaRPr lang="nb-NO" sz="2800" dirty="0"/>
          </a:p>
        </p:txBody>
      </p:sp>
      <p:sp>
        <p:nvSpPr>
          <p:cNvPr id="5" name="Plassholder for tekst 4"/>
          <p:cNvSpPr>
            <a:spLocks noGrp="1"/>
          </p:cNvSpPr>
          <p:nvPr>
            <p:ph type="body" sz="quarter" idx="13"/>
          </p:nvPr>
        </p:nvSpPr>
        <p:spPr>
          <a:xfrm>
            <a:off x="2125663" y="1223197"/>
            <a:ext cx="3253859" cy="4559300"/>
          </a:xfrm>
        </p:spPr>
        <p:txBody>
          <a:bodyPr/>
          <a:lstStyle/>
          <a:p>
            <a:pPr marL="170044" lvl="1" indent="0">
              <a:buNone/>
            </a:pPr>
            <a:r>
              <a:rPr lang="nb-NO" sz="1108" b="1" dirty="0"/>
              <a:t>INDIVIDUELT</a:t>
            </a:r>
          </a:p>
          <a:p>
            <a:pPr marL="170044" lvl="1" indent="0">
              <a:buNone/>
            </a:pPr>
            <a:r>
              <a:rPr lang="nb-NO" sz="1108" dirty="0" smtClean="0"/>
              <a:t>1. Hva mener</a:t>
            </a:r>
            <a:r>
              <a:rPr lang="nb-NO" sz="1108" dirty="0" smtClean="0">
                <a:solidFill>
                  <a:srgbClr val="FF0000"/>
                </a:solidFill>
              </a:rPr>
              <a:t> </a:t>
            </a:r>
            <a:r>
              <a:rPr lang="nb-NO" sz="1108" dirty="0" smtClean="0"/>
              <a:t>du kjennetegner et godt samarbeid mellom partene?</a:t>
            </a:r>
            <a:endParaRPr lang="nb-NO" sz="1108" dirty="0"/>
          </a:p>
          <a:p>
            <a:pPr marL="170044" lvl="1" indent="0">
              <a:buNone/>
            </a:pPr>
            <a:r>
              <a:rPr lang="nb-NO" sz="1108" dirty="0"/>
              <a:t>Skriv:  </a:t>
            </a:r>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r>
              <a:rPr lang="nb-NO" sz="1108" dirty="0" smtClean="0"/>
              <a:t>2. Hva mener</a:t>
            </a:r>
            <a:r>
              <a:rPr lang="nb-NO" sz="1108" dirty="0" smtClean="0">
                <a:solidFill>
                  <a:srgbClr val="FF0000"/>
                </a:solidFill>
              </a:rPr>
              <a:t> </a:t>
            </a:r>
            <a:r>
              <a:rPr lang="nb-NO" sz="1108" dirty="0" smtClean="0"/>
              <a:t>du </a:t>
            </a:r>
            <a:r>
              <a:rPr lang="nb-NO" sz="1108" dirty="0"/>
              <a:t>er </a:t>
            </a:r>
            <a:r>
              <a:rPr lang="nb-NO" sz="1108" dirty="0" smtClean="0"/>
              <a:t>ledelsens rolle </a:t>
            </a:r>
            <a:r>
              <a:rPr lang="nb-NO" sz="1108" dirty="0"/>
              <a:t>og </a:t>
            </a:r>
            <a:r>
              <a:rPr lang="nb-NO" sz="1108" dirty="0" smtClean="0"/>
              <a:t>ansvar for å bidra til et godt samarbeid?  </a:t>
            </a:r>
            <a:endParaRPr lang="nb-NO" sz="1108" dirty="0"/>
          </a:p>
          <a:p>
            <a:pPr marL="170044" lvl="1" indent="0">
              <a:buNone/>
            </a:pPr>
            <a:r>
              <a:rPr lang="nb-NO" sz="1108" dirty="0"/>
              <a:t>Skriv:</a:t>
            </a:r>
          </a:p>
          <a:p>
            <a:pPr marL="170044" lvl="1" indent="0">
              <a:buNone/>
            </a:pPr>
            <a:endParaRPr lang="nb-NO" sz="1108" dirty="0"/>
          </a:p>
          <a:p>
            <a:pPr marL="170044" lvl="1" indent="0">
              <a:buNone/>
            </a:pPr>
            <a:endParaRPr lang="nb-NO" sz="1108" dirty="0"/>
          </a:p>
          <a:p>
            <a:pPr marL="170044" lvl="1" indent="0">
              <a:buNone/>
            </a:pPr>
            <a:endParaRPr lang="nb-NO" sz="1108" dirty="0" smtClean="0"/>
          </a:p>
          <a:p>
            <a:pPr marL="170044" lvl="1" indent="0">
              <a:buNone/>
            </a:pPr>
            <a:endParaRPr lang="nb-NO" sz="1108" dirty="0"/>
          </a:p>
          <a:p>
            <a:pPr marL="170044" lvl="1" indent="0">
              <a:buNone/>
            </a:pPr>
            <a:r>
              <a:rPr lang="nb-NO" sz="1108" dirty="0" smtClean="0"/>
              <a:t>3. Hva mener</a:t>
            </a:r>
            <a:r>
              <a:rPr lang="nb-NO" sz="1108" dirty="0" smtClean="0">
                <a:solidFill>
                  <a:srgbClr val="FF0000"/>
                </a:solidFill>
              </a:rPr>
              <a:t> </a:t>
            </a:r>
            <a:r>
              <a:rPr lang="nb-NO" sz="1108" dirty="0" smtClean="0"/>
              <a:t>du </a:t>
            </a:r>
            <a:r>
              <a:rPr lang="nb-NO" sz="1108" dirty="0"/>
              <a:t>er </a:t>
            </a:r>
            <a:r>
              <a:rPr lang="nb-NO" sz="1108" dirty="0" smtClean="0"/>
              <a:t>de tillitsvalgtes roller </a:t>
            </a:r>
            <a:r>
              <a:rPr lang="nb-NO" sz="1108" dirty="0"/>
              <a:t>og ansvar for å bidra til et godt samarbeid?  </a:t>
            </a:r>
          </a:p>
          <a:p>
            <a:pPr marL="170044" lvl="1" indent="0">
              <a:buNone/>
            </a:pPr>
            <a:r>
              <a:rPr lang="nb-NO" sz="1108" dirty="0"/>
              <a:t>Skriv:</a:t>
            </a:r>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endParaRPr lang="nb-NO" sz="1108" dirty="0"/>
          </a:p>
          <a:p>
            <a:pPr marL="170044" lvl="1" indent="0">
              <a:buNone/>
            </a:pPr>
            <a:endParaRPr lang="nb-NO" sz="1108" dirty="0"/>
          </a:p>
        </p:txBody>
      </p:sp>
      <p:sp>
        <p:nvSpPr>
          <p:cNvPr id="8" name="Plassholder for tekst 7"/>
          <p:cNvSpPr>
            <a:spLocks noGrp="1"/>
          </p:cNvSpPr>
          <p:nvPr>
            <p:ph type="body" sz="quarter" idx="4294967295"/>
          </p:nvPr>
        </p:nvSpPr>
        <p:spPr>
          <a:xfrm>
            <a:off x="125166" y="1326594"/>
            <a:ext cx="1901714" cy="3264044"/>
          </a:xfrm>
          <a:solidFill>
            <a:schemeClr val="accent1"/>
          </a:solidFill>
        </p:spPr>
        <p:txBody>
          <a:bodyPr>
            <a:normAutofit fontScale="25000" lnSpcReduction="20000"/>
          </a:bodyPr>
          <a:lstStyle/>
          <a:p>
            <a:pPr marL="170044" lvl="1" indent="0">
              <a:buNone/>
            </a:pPr>
            <a:r>
              <a:rPr lang="nb-NO" sz="5600" dirty="0">
                <a:solidFill>
                  <a:schemeClr val="bg1"/>
                </a:solidFill>
              </a:rPr>
              <a:t>Instruksjon: </a:t>
            </a:r>
          </a:p>
          <a:p>
            <a:pPr marL="170044" lvl="1" indent="0">
              <a:buNone/>
            </a:pPr>
            <a:r>
              <a:rPr lang="nb-NO" sz="4800" dirty="0" smtClean="0">
                <a:solidFill>
                  <a:schemeClr val="bg1"/>
                </a:solidFill>
              </a:rPr>
              <a:t>1. Tenk </a:t>
            </a:r>
            <a:r>
              <a:rPr lang="nb-NO" sz="4800" dirty="0">
                <a:solidFill>
                  <a:schemeClr val="bg1"/>
                </a:solidFill>
              </a:rPr>
              <a:t>individuelt – </a:t>
            </a:r>
            <a:r>
              <a:rPr lang="nb-NO" sz="4800" dirty="0" smtClean="0">
                <a:solidFill>
                  <a:schemeClr val="bg1"/>
                </a:solidFill>
              </a:rPr>
              <a:t>skriv </a:t>
            </a:r>
            <a:r>
              <a:rPr lang="nb-NO" sz="4800" dirty="0">
                <a:solidFill>
                  <a:schemeClr val="bg1"/>
                </a:solidFill>
              </a:rPr>
              <a:t>ned noen punkter på hvert </a:t>
            </a:r>
            <a:r>
              <a:rPr lang="nb-NO" sz="4800" dirty="0" smtClean="0">
                <a:solidFill>
                  <a:schemeClr val="bg1"/>
                </a:solidFill>
              </a:rPr>
              <a:t>punkt </a:t>
            </a:r>
            <a:r>
              <a:rPr lang="nb-NO" sz="4800" dirty="0">
                <a:solidFill>
                  <a:schemeClr val="bg1"/>
                </a:solidFill>
              </a:rPr>
              <a:t>(3 min) </a:t>
            </a:r>
          </a:p>
          <a:p>
            <a:pPr marL="170044" lvl="1" indent="0">
              <a:buNone/>
            </a:pPr>
            <a:endParaRPr lang="nb-NO" sz="4800" dirty="0" smtClean="0">
              <a:solidFill>
                <a:schemeClr val="bg1"/>
              </a:solidFill>
            </a:endParaRPr>
          </a:p>
          <a:p>
            <a:pPr marL="170044" lvl="1" indent="0">
              <a:buNone/>
            </a:pPr>
            <a:r>
              <a:rPr lang="nb-NO" sz="4800" dirty="0" smtClean="0">
                <a:solidFill>
                  <a:schemeClr val="bg1"/>
                </a:solidFill>
              </a:rPr>
              <a:t>2. Del </a:t>
            </a:r>
            <a:r>
              <a:rPr lang="nb-NO" sz="4800" dirty="0">
                <a:solidFill>
                  <a:schemeClr val="bg1"/>
                </a:solidFill>
              </a:rPr>
              <a:t>i grupper </a:t>
            </a:r>
            <a:r>
              <a:rPr lang="nb-NO" sz="4800" dirty="0" smtClean="0">
                <a:solidFill>
                  <a:schemeClr val="bg1"/>
                </a:solidFill>
              </a:rPr>
              <a:t>på</a:t>
            </a:r>
            <a:r>
              <a:rPr lang="nb-NO" sz="4800" dirty="0" smtClean="0">
                <a:solidFill>
                  <a:srgbClr val="008000"/>
                </a:solidFill>
              </a:rPr>
              <a:t> </a:t>
            </a:r>
            <a:r>
              <a:rPr lang="nb-NO" sz="4800" dirty="0" smtClean="0">
                <a:solidFill>
                  <a:schemeClr val="bg1"/>
                </a:solidFill>
              </a:rPr>
              <a:t>4– 6 </a:t>
            </a:r>
            <a:r>
              <a:rPr lang="nb-NO" sz="4800" dirty="0">
                <a:solidFill>
                  <a:schemeClr val="bg1"/>
                </a:solidFill>
              </a:rPr>
              <a:t>og </a:t>
            </a:r>
            <a:r>
              <a:rPr lang="nb-NO" sz="4800" dirty="0" smtClean="0">
                <a:solidFill>
                  <a:schemeClr val="bg1"/>
                </a:solidFill>
              </a:rPr>
              <a:t>forsøk </a:t>
            </a:r>
            <a:r>
              <a:rPr lang="nb-NO" sz="4800" dirty="0">
                <a:solidFill>
                  <a:schemeClr val="bg1"/>
                </a:solidFill>
              </a:rPr>
              <a:t>å bli enig om noen punkter (10 min)</a:t>
            </a:r>
          </a:p>
          <a:p>
            <a:pPr marL="170044" lvl="1" indent="0">
              <a:buNone/>
            </a:pPr>
            <a:endParaRPr lang="nb-NO" sz="4800" dirty="0" smtClean="0">
              <a:solidFill>
                <a:schemeClr val="bg1"/>
              </a:solidFill>
            </a:endParaRPr>
          </a:p>
          <a:p>
            <a:pPr marL="170044" lvl="1" indent="0">
              <a:buNone/>
            </a:pPr>
            <a:r>
              <a:rPr lang="nb-NO" sz="4800" dirty="0" smtClean="0">
                <a:solidFill>
                  <a:schemeClr val="bg1"/>
                </a:solidFill>
              </a:rPr>
              <a:t>3. Rapportering </a:t>
            </a:r>
            <a:r>
              <a:rPr lang="nb-NO" sz="4800" dirty="0">
                <a:solidFill>
                  <a:schemeClr val="bg1"/>
                </a:solidFill>
              </a:rPr>
              <a:t>fra hver gruppe på </a:t>
            </a:r>
            <a:r>
              <a:rPr lang="nb-NO" sz="4800" dirty="0" smtClean="0">
                <a:solidFill>
                  <a:schemeClr val="bg1"/>
                </a:solidFill>
              </a:rPr>
              <a:t>tavle/</a:t>
            </a:r>
            <a:r>
              <a:rPr lang="nb-NO" sz="4800" dirty="0" err="1" smtClean="0">
                <a:solidFill>
                  <a:schemeClr val="bg1"/>
                </a:solidFill>
              </a:rPr>
              <a:t>flipover</a:t>
            </a:r>
            <a:r>
              <a:rPr lang="nb-NO" sz="4800" dirty="0" smtClean="0">
                <a:solidFill>
                  <a:schemeClr val="bg1"/>
                </a:solidFill>
              </a:rPr>
              <a:t> </a:t>
            </a:r>
            <a:r>
              <a:rPr lang="nb-NO" sz="4800" dirty="0">
                <a:solidFill>
                  <a:schemeClr val="bg1"/>
                </a:solidFill>
              </a:rPr>
              <a:t>(10 min</a:t>
            </a:r>
            <a:r>
              <a:rPr lang="nb-NO" sz="4800" dirty="0" smtClean="0">
                <a:solidFill>
                  <a:schemeClr val="bg1"/>
                </a:solidFill>
              </a:rPr>
              <a:t>) </a:t>
            </a:r>
            <a:endParaRPr lang="nb-NO" sz="4800" dirty="0">
              <a:solidFill>
                <a:schemeClr val="bg1"/>
              </a:solidFill>
            </a:endParaRPr>
          </a:p>
          <a:p>
            <a:pPr marL="381133" lvl="1" indent="-211089">
              <a:buNone/>
            </a:pPr>
            <a:r>
              <a:rPr lang="nb-NO" sz="4800" dirty="0">
                <a:solidFill>
                  <a:schemeClr val="bg1"/>
                </a:solidFill>
              </a:rPr>
              <a:t> </a:t>
            </a:r>
          </a:p>
          <a:p>
            <a:endParaRPr lang="nb-NO" dirty="0">
              <a:solidFill>
                <a:schemeClr val="bg1"/>
              </a:solidFill>
            </a:endParaRPr>
          </a:p>
        </p:txBody>
      </p:sp>
      <p:sp>
        <p:nvSpPr>
          <p:cNvPr id="9" name="Plassholder for tekst 4"/>
          <p:cNvSpPr txBox="1">
            <a:spLocks/>
          </p:cNvSpPr>
          <p:nvPr/>
        </p:nvSpPr>
        <p:spPr>
          <a:xfrm>
            <a:off x="5498274" y="1196458"/>
            <a:ext cx="3645725" cy="4999625"/>
          </a:xfrm>
          <a:prstGeom prst="rect">
            <a:avLst/>
          </a:prstGeom>
          <a:solidFill>
            <a:schemeClr val="bg1"/>
          </a:solidFill>
        </p:spPr>
        <p:txBody>
          <a:bodyPr vert="horz" lIns="0" tIns="0" rIns="0" bIns="0" rtlCol="0">
            <a:noAutofit/>
          </a:bodyPr>
          <a:lstStyle>
            <a:lvl1pPr marL="188913" indent="-188913" algn="l" defTabSz="457200" rtl="0" eaLnBrk="1" latinLnBrk="0" hangingPunct="1">
              <a:spcBef>
                <a:spcPct val="20000"/>
              </a:spcBef>
              <a:buClr>
                <a:schemeClr val="tx2"/>
              </a:buClr>
              <a:buSzPct val="70000"/>
              <a:buFont typeface="Wingdings" charset="2"/>
              <a:buChar char="§"/>
              <a:defRPr sz="1000" b="0" i="0" kern="1200">
                <a:solidFill>
                  <a:schemeClr val="tx1"/>
                </a:solidFill>
                <a:latin typeface="Arial"/>
                <a:ea typeface="+mn-ea"/>
                <a:cs typeface="Arial"/>
              </a:defRPr>
            </a:lvl1pPr>
            <a:lvl2pPr marL="533400" indent="-180975"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2pPr>
            <a:lvl3pPr marL="895350" indent="-174625" algn="l" defTabSz="619125"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3pPr>
            <a:lvl4pPr marL="1260475" indent="-179388"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4pPr>
            <a:lvl5pPr marL="1609725" indent="-179388" algn="l" defTabSz="457200" rtl="0" eaLnBrk="1" latinLnBrk="0" hangingPunct="1">
              <a:spcBef>
                <a:spcPct val="20000"/>
              </a:spcBef>
              <a:buClr>
                <a:schemeClr val="tx2"/>
              </a:buClr>
              <a:buSzPct val="70000"/>
              <a:buFont typeface="Wingdings" pitchFamily="2" charset="2"/>
              <a:buChar char="§"/>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044" lvl="1" indent="0">
              <a:buNone/>
            </a:pPr>
            <a:r>
              <a:rPr lang="nb-NO" sz="1108" b="1" dirty="0" smtClean="0">
                <a:solidFill>
                  <a:schemeClr val="accent6">
                    <a:lumMod val="50000"/>
                  </a:schemeClr>
                </a:solidFill>
              </a:rPr>
              <a:t>GRUPPE</a:t>
            </a:r>
          </a:p>
          <a:p>
            <a:pPr marL="170044" lvl="1" indent="0">
              <a:buNone/>
            </a:pPr>
            <a:r>
              <a:rPr lang="nb-NO" sz="1108" dirty="0">
                <a:solidFill>
                  <a:schemeClr val="accent6">
                    <a:lumMod val="50000"/>
                  </a:schemeClr>
                </a:solidFill>
              </a:rPr>
              <a:t>1. Hva </a:t>
            </a:r>
            <a:r>
              <a:rPr lang="nb-NO" sz="1108" dirty="0" smtClean="0">
                <a:solidFill>
                  <a:schemeClr val="bg2">
                    <a:lumMod val="10000"/>
                  </a:schemeClr>
                </a:solidFill>
              </a:rPr>
              <a:t>mener</a:t>
            </a:r>
            <a:r>
              <a:rPr lang="nb-NO" sz="1108" dirty="0" smtClean="0">
                <a:solidFill>
                  <a:srgbClr val="FF0000"/>
                </a:solidFill>
              </a:rPr>
              <a:t> </a:t>
            </a:r>
            <a:r>
              <a:rPr lang="nb-NO" sz="1108" dirty="0" smtClean="0">
                <a:solidFill>
                  <a:schemeClr val="accent6">
                    <a:lumMod val="50000"/>
                  </a:schemeClr>
                </a:solidFill>
              </a:rPr>
              <a:t>dere </a:t>
            </a:r>
            <a:r>
              <a:rPr lang="nb-NO" sz="1108" dirty="0">
                <a:solidFill>
                  <a:schemeClr val="accent6">
                    <a:lumMod val="50000"/>
                  </a:schemeClr>
                </a:solidFill>
              </a:rPr>
              <a:t>kjennetegner et godt samarbeid mellom partene?</a:t>
            </a:r>
          </a:p>
          <a:p>
            <a:pPr marL="170044" lvl="1" indent="0">
              <a:buNone/>
            </a:pPr>
            <a:r>
              <a:rPr lang="nb-NO" sz="1108" dirty="0">
                <a:solidFill>
                  <a:schemeClr val="accent6">
                    <a:lumMod val="50000"/>
                  </a:schemeClr>
                </a:solidFill>
              </a:rPr>
              <a:t>Skriv:  </a:t>
            </a:r>
          </a:p>
          <a:p>
            <a:pPr marL="170044" lvl="1" indent="0">
              <a:buNone/>
            </a:pPr>
            <a:endParaRPr lang="nb-NO" sz="1108" dirty="0">
              <a:solidFill>
                <a:schemeClr val="accent6">
                  <a:lumMod val="50000"/>
                </a:schemeClr>
              </a:solidFill>
            </a:endParaRPr>
          </a:p>
          <a:p>
            <a:pPr marL="170044" lvl="1" indent="0">
              <a:buNone/>
            </a:pPr>
            <a:endParaRPr lang="nb-NO" sz="1108" dirty="0" smtClean="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endParaRPr lang="nb-NO" sz="1108" dirty="0" smtClean="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r>
              <a:rPr lang="nb-NO" sz="1108" dirty="0">
                <a:solidFill>
                  <a:schemeClr val="accent6">
                    <a:lumMod val="50000"/>
                  </a:schemeClr>
                </a:solidFill>
              </a:rPr>
              <a:t>2. Hva </a:t>
            </a:r>
            <a:r>
              <a:rPr lang="nb-NO" sz="1108" dirty="0" smtClean="0">
                <a:solidFill>
                  <a:schemeClr val="bg2">
                    <a:lumMod val="10000"/>
                  </a:schemeClr>
                </a:solidFill>
              </a:rPr>
              <a:t>mener</a:t>
            </a:r>
            <a:r>
              <a:rPr lang="nb-NO" sz="1108" dirty="0" smtClean="0">
                <a:solidFill>
                  <a:srgbClr val="FF0000"/>
                </a:solidFill>
              </a:rPr>
              <a:t> </a:t>
            </a:r>
            <a:r>
              <a:rPr lang="nb-NO" sz="1108" dirty="0" smtClean="0">
                <a:solidFill>
                  <a:schemeClr val="accent6">
                    <a:lumMod val="50000"/>
                  </a:schemeClr>
                </a:solidFill>
              </a:rPr>
              <a:t>dere er </a:t>
            </a:r>
            <a:r>
              <a:rPr lang="nb-NO" sz="1108" dirty="0">
                <a:solidFill>
                  <a:schemeClr val="accent6">
                    <a:lumMod val="50000"/>
                  </a:schemeClr>
                </a:solidFill>
              </a:rPr>
              <a:t>ledelsens </a:t>
            </a:r>
            <a:r>
              <a:rPr lang="nb-NO" sz="1108" dirty="0" smtClean="0">
                <a:solidFill>
                  <a:schemeClr val="accent6">
                    <a:lumMod val="50000"/>
                  </a:schemeClr>
                </a:solidFill>
              </a:rPr>
              <a:t>rolle </a:t>
            </a:r>
            <a:r>
              <a:rPr lang="nb-NO" sz="1108" dirty="0">
                <a:solidFill>
                  <a:schemeClr val="accent6">
                    <a:lumMod val="50000"/>
                  </a:schemeClr>
                </a:solidFill>
              </a:rPr>
              <a:t>og ansvar for å bidra til et godt samarbeid?  </a:t>
            </a:r>
          </a:p>
          <a:p>
            <a:pPr marL="170044" lvl="1" indent="0">
              <a:buNone/>
            </a:pPr>
            <a:r>
              <a:rPr lang="nb-NO" sz="1108" dirty="0">
                <a:solidFill>
                  <a:schemeClr val="accent6">
                    <a:lumMod val="50000"/>
                  </a:schemeClr>
                </a:solidFill>
              </a:rPr>
              <a:t>Skriv:</a:t>
            </a:r>
          </a:p>
          <a:p>
            <a:pPr marL="170044" lvl="1" indent="0">
              <a:buNone/>
            </a:pPr>
            <a:endParaRPr lang="nb-NO" sz="1108" dirty="0">
              <a:solidFill>
                <a:schemeClr val="accent6">
                  <a:lumMod val="50000"/>
                </a:schemeClr>
              </a:solidFill>
            </a:endParaRPr>
          </a:p>
          <a:p>
            <a:pPr marL="170044" lvl="1" indent="0">
              <a:buNone/>
            </a:pPr>
            <a:endParaRPr lang="nb-NO" sz="1108" dirty="0" smtClean="0">
              <a:solidFill>
                <a:schemeClr val="accent6">
                  <a:lumMod val="50000"/>
                </a:schemeClr>
              </a:solidFill>
            </a:endParaRPr>
          </a:p>
          <a:p>
            <a:pPr marL="170044" lvl="1" indent="0">
              <a:buNone/>
            </a:pPr>
            <a:endParaRPr lang="nb-NO" sz="1108" dirty="0" smtClean="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endParaRPr lang="nb-NO" sz="1108" dirty="0">
              <a:solidFill>
                <a:schemeClr val="accent6">
                  <a:lumMod val="50000"/>
                </a:schemeClr>
              </a:solidFill>
            </a:endParaRPr>
          </a:p>
          <a:p>
            <a:pPr marL="170044" lvl="1" indent="0">
              <a:buNone/>
            </a:pPr>
            <a:r>
              <a:rPr lang="nb-NO" sz="1108" dirty="0">
                <a:solidFill>
                  <a:schemeClr val="accent6">
                    <a:lumMod val="50000"/>
                  </a:schemeClr>
                </a:solidFill>
              </a:rPr>
              <a:t>2. Hva </a:t>
            </a:r>
            <a:r>
              <a:rPr lang="nb-NO" sz="1108" dirty="0" smtClean="0">
                <a:solidFill>
                  <a:schemeClr val="bg2">
                    <a:lumMod val="10000"/>
                  </a:schemeClr>
                </a:solidFill>
              </a:rPr>
              <a:t>mener</a:t>
            </a:r>
            <a:r>
              <a:rPr lang="nb-NO" sz="1108" dirty="0" smtClean="0">
                <a:solidFill>
                  <a:srgbClr val="FF0000"/>
                </a:solidFill>
              </a:rPr>
              <a:t> </a:t>
            </a:r>
            <a:r>
              <a:rPr lang="nb-NO" sz="1108" dirty="0" smtClean="0">
                <a:solidFill>
                  <a:schemeClr val="accent6">
                    <a:lumMod val="50000"/>
                  </a:schemeClr>
                </a:solidFill>
              </a:rPr>
              <a:t>dere </a:t>
            </a:r>
            <a:r>
              <a:rPr lang="nb-NO" sz="1108" dirty="0">
                <a:solidFill>
                  <a:schemeClr val="accent6">
                    <a:lumMod val="50000"/>
                  </a:schemeClr>
                </a:solidFill>
              </a:rPr>
              <a:t>er </a:t>
            </a:r>
            <a:r>
              <a:rPr lang="nb-NO" sz="1108" dirty="0" smtClean="0">
                <a:solidFill>
                  <a:schemeClr val="accent6">
                    <a:lumMod val="50000"/>
                  </a:schemeClr>
                </a:solidFill>
              </a:rPr>
              <a:t>de tillitsvalgtes roller </a:t>
            </a:r>
            <a:r>
              <a:rPr lang="nb-NO" sz="1108" dirty="0">
                <a:solidFill>
                  <a:schemeClr val="accent6">
                    <a:lumMod val="50000"/>
                  </a:schemeClr>
                </a:solidFill>
              </a:rPr>
              <a:t>og ansvar for å bidra til et godt samarbeid?  </a:t>
            </a:r>
          </a:p>
          <a:p>
            <a:pPr marL="170044" lvl="1" indent="0">
              <a:buNone/>
            </a:pPr>
            <a:r>
              <a:rPr lang="nb-NO" sz="1108" dirty="0">
                <a:solidFill>
                  <a:schemeClr val="accent6">
                    <a:lumMod val="50000"/>
                  </a:schemeClr>
                </a:solidFill>
              </a:rPr>
              <a:t>Skriv</a:t>
            </a:r>
            <a:r>
              <a:rPr lang="nb-NO" sz="1108" dirty="0" smtClean="0">
                <a:solidFill>
                  <a:schemeClr val="accent6">
                    <a:lumMod val="50000"/>
                  </a:schemeClr>
                </a:solidFill>
              </a:rPr>
              <a:t>:</a:t>
            </a:r>
            <a:endParaRPr lang="nb-NO" sz="1108" dirty="0">
              <a:solidFill>
                <a:schemeClr val="accent6"/>
              </a:solidFill>
            </a:endParaRPr>
          </a:p>
          <a:p>
            <a:pPr marL="170044" lvl="1" indent="0">
              <a:buNone/>
            </a:pPr>
            <a:endParaRPr lang="nb-NO" sz="1108" dirty="0">
              <a:solidFill>
                <a:schemeClr val="accent6"/>
              </a:solidFill>
            </a:endParaRPr>
          </a:p>
          <a:p>
            <a:pPr marL="170044" lvl="1" indent="0">
              <a:buNone/>
            </a:pPr>
            <a:endParaRPr lang="nb-NO" sz="1108" dirty="0">
              <a:solidFill>
                <a:schemeClr val="accent6"/>
              </a:solidFill>
            </a:endParaRPr>
          </a:p>
          <a:p>
            <a:pPr marL="170044" lvl="1" indent="0">
              <a:buNone/>
            </a:pPr>
            <a:endParaRPr lang="nb-NO" sz="1108" dirty="0">
              <a:solidFill>
                <a:schemeClr val="accent6"/>
              </a:solidFill>
            </a:endParaRPr>
          </a:p>
          <a:p>
            <a:pPr marL="170044" lvl="1" indent="0">
              <a:buNone/>
            </a:pPr>
            <a:endParaRPr lang="nb-NO" sz="1108" dirty="0"/>
          </a:p>
          <a:p>
            <a:pPr marL="170044" lvl="1" indent="0">
              <a:buNone/>
            </a:pPr>
            <a:endParaRPr lang="nb-NO" sz="1108" dirty="0"/>
          </a:p>
        </p:txBody>
      </p:sp>
    </p:spTree>
    <p:extLst>
      <p:ext uri="{BB962C8B-B14F-4D97-AF65-F5344CB8AC3E}">
        <p14:creationId xmlns:p14="http://schemas.microsoft.com/office/powerpoint/2010/main" val="138008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6" y="230755"/>
            <a:ext cx="8229600" cy="557875"/>
          </a:xfrm>
        </p:spPr>
        <p:txBody>
          <a:bodyPr>
            <a:noAutofit/>
          </a:bodyPr>
          <a:lstStyle/>
          <a:p>
            <a:r>
              <a:rPr lang="nb-NO" sz="1800" b="1" dirty="0" smtClean="0"/>
              <a:t>Dilemma: Omstillingsprosess – fra god start til dårlig gjennomføring </a:t>
            </a:r>
            <a:r>
              <a:rPr lang="nb-NO" sz="2400" b="1" dirty="0"/>
              <a:t/>
            </a:r>
            <a:br>
              <a:rPr lang="nb-NO" sz="2400" b="1" dirty="0"/>
            </a:br>
            <a:endParaRPr lang="en-US" sz="2400" dirty="0"/>
          </a:p>
        </p:txBody>
      </p:sp>
      <p:graphicFrame>
        <p:nvGraphicFramePr>
          <p:cNvPr id="4" name="Tabell 3"/>
          <p:cNvGraphicFramePr>
            <a:graphicFrameLocks noGrp="1"/>
          </p:cNvGraphicFramePr>
          <p:nvPr>
            <p:extLst>
              <p:ext uri="{D42A27DB-BD31-4B8C-83A1-F6EECF244321}">
                <p14:modId xmlns:p14="http://schemas.microsoft.com/office/powerpoint/2010/main" val="692152328"/>
              </p:ext>
            </p:extLst>
          </p:nvPr>
        </p:nvGraphicFramePr>
        <p:xfrm>
          <a:off x="0" y="610156"/>
          <a:ext cx="9144001" cy="5647025"/>
        </p:xfrm>
        <a:graphic>
          <a:graphicData uri="http://schemas.openxmlformats.org/drawingml/2006/table">
            <a:tbl>
              <a:tblPr firstRow="1" bandRow="1">
                <a:tableStyleId>{5C22544A-7EE6-4342-B048-85BDC9FD1C3A}</a:tableStyleId>
              </a:tblPr>
              <a:tblGrid>
                <a:gridCol w="3521122">
                  <a:extLst>
                    <a:ext uri="{9D8B030D-6E8A-4147-A177-3AD203B41FA5}">
                      <a16:colId xmlns:a16="http://schemas.microsoft.com/office/drawing/2014/main" xmlns="" val="20000"/>
                    </a:ext>
                  </a:extLst>
                </a:gridCol>
                <a:gridCol w="5622879">
                  <a:extLst>
                    <a:ext uri="{9D8B030D-6E8A-4147-A177-3AD203B41FA5}">
                      <a16:colId xmlns:a16="http://schemas.microsoft.com/office/drawing/2014/main" xmlns="" val="20001"/>
                    </a:ext>
                  </a:extLst>
                </a:gridCol>
              </a:tblGrid>
              <a:tr h="333532">
                <a:tc>
                  <a:txBody>
                    <a:bodyPr/>
                    <a:lstStyle/>
                    <a:p>
                      <a:r>
                        <a:rPr lang="nb-NO" sz="1300" b="1" dirty="0" smtClean="0">
                          <a:solidFill>
                            <a:schemeClr val="bg1"/>
                          </a:solidFill>
                          <a:latin typeface="Calibri" panose="020F0502020204030204" pitchFamily="34" charset="0"/>
                        </a:rPr>
                        <a:t>TEMA</a:t>
                      </a:r>
                      <a:endParaRPr lang="nb-NO" sz="1300" b="1" dirty="0">
                        <a:solidFill>
                          <a:schemeClr val="bg1"/>
                        </a:solidFill>
                        <a:latin typeface="Calibri" panose="020F0502020204030204" pitchFamily="34" charset="0"/>
                      </a:endParaRP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tc>
                  <a:txBody>
                    <a:bodyPr/>
                    <a:lstStyle/>
                    <a:p>
                      <a:r>
                        <a:rPr lang="nb-NO" sz="1300" dirty="0" smtClean="0">
                          <a:solidFill>
                            <a:schemeClr val="bg1"/>
                          </a:solidFill>
                          <a:latin typeface="Calibri" panose="020F0502020204030204" pitchFamily="34" charset="0"/>
                        </a:rPr>
                        <a:t>NOTATER</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5313493">
                <a:tc>
                  <a:txBody>
                    <a:bodyPr/>
                    <a:lstStyle/>
                    <a:p>
                      <a:r>
                        <a:rPr lang="nb-NO" sz="1200" b="1" kern="1200" dirty="0" smtClean="0">
                          <a:solidFill>
                            <a:schemeClr val="accent6"/>
                          </a:solidFill>
                          <a:effectLst/>
                          <a:latin typeface="+mn-lt"/>
                          <a:ea typeface="+mn-ea"/>
                          <a:cs typeface="+mn-cs"/>
                        </a:rPr>
                        <a:t>Bakgrunn: </a:t>
                      </a:r>
                    </a:p>
                    <a:p>
                      <a:r>
                        <a:rPr lang="nb-NO" sz="1200" kern="1200" dirty="0" smtClean="0">
                          <a:solidFill>
                            <a:schemeClr val="accent6"/>
                          </a:solidFill>
                          <a:effectLst/>
                          <a:latin typeface="+mn-lt"/>
                          <a:ea typeface="+mn-ea"/>
                          <a:cs typeface="+mn-cs"/>
                        </a:rPr>
                        <a:t>Denne etaten er stor med </a:t>
                      </a:r>
                      <a:r>
                        <a:rPr lang="nb-NO" sz="1200" kern="1200" dirty="0" smtClean="0">
                          <a:solidFill>
                            <a:schemeClr val="accent5">
                              <a:lumMod val="75000"/>
                            </a:schemeClr>
                          </a:solidFill>
                          <a:effectLst/>
                          <a:latin typeface="+mn-lt"/>
                          <a:ea typeface="+mn-ea"/>
                          <a:cs typeface="+mn-cs"/>
                        </a:rPr>
                        <a:t>åtte</a:t>
                      </a:r>
                      <a:r>
                        <a:rPr lang="nb-NO" sz="1200" kern="1200" dirty="0" smtClean="0">
                          <a:solidFill>
                            <a:schemeClr val="accent6"/>
                          </a:solidFill>
                          <a:effectLst/>
                          <a:latin typeface="+mn-lt"/>
                          <a:ea typeface="+mn-ea"/>
                          <a:cs typeface="+mn-cs"/>
                        </a:rPr>
                        <a:t> regionskontorer. Det </a:t>
                      </a:r>
                      <a:r>
                        <a:rPr lang="nb-NO" sz="1200" kern="1200" dirty="0" smtClean="0">
                          <a:solidFill>
                            <a:schemeClr val="accent5">
                              <a:lumMod val="75000"/>
                            </a:schemeClr>
                          </a:solidFill>
                          <a:effectLst/>
                          <a:latin typeface="+mn-lt"/>
                          <a:ea typeface="+mn-ea"/>
                          <a:cs typeface="+mn-cs"/>
                        </a:rPr>
                        <a:t>har</a:t>
                      </a:r>
                      <a:r>
                        <a:rPr lang="nb-NO" sz="1200" kern="1200" dirty="0" smtClean="0">
                          <a:solidFill>
                            <a:srgbClr val="FF0000"/>
                          </a:solidFill>
                          <a:effectLst/>
                          <a:latin typeface="+mn-lt"/>
                          <a:ea typeface="+mn-ea"/>
                          <a:cs typeface="+mn-cs"/>
                        </a:rPr>
                        <a:t> </a:t>
                      </a:r>
                      <a:r>
                        <a:rPr lang="nb-NO" sz="1200" kern="1200" dirty="0" smtClean="0">
                          <a:solidFill>
                            <a:schemeClr val="accent6"/>
                          </a:solidFill>
                          <a:effectLst/>
                          <a:latin typeface="+mn-lt"/>
                          <a:ea typeface="+mn-ea"/>
                          <a:cs typeface="+mn-cs"/>
                        </a:rPr>
                        <a:t>satt i gang en stor omstillingsprosess for å effektivisere driften og forbedre tjenestene til brukerne. Prosessen er godt forankret hos de hovedtillitsvalgte</a:t>
                      </a:r>
                      <a:r>
                        <a:rPr lang="nb-NO" sz="1200" kern="1200" dirty="0" smtClean="0">
                          <a:solidFill>
                            <a:srgbClr val="FF0000"/>
                          </a:solidFill>
                          <a:effectLst/>
                          <a:latin typeface="+mn-lt"/>
                          <a:ea typeface="+mn-ea"/>
                          <a:cs typeface="+mn-cs"/>
                        </a:rPr>
                        <a:t>,</a:t>
                      </a:r>
                      <a:r>
                        <a:rPr lang="nb-NO" sz="1200" kern="1200" dirty="0" smtClean="0">
                          <a:solidFill>
                            <a:schemeClr val="accent6"/>
                          </a:solidFill>
                          <a:effectLst/>
                          <a:latin typeface="+mn-lt"/>
                          <a:ea typeface="+mn-ea"/>
                          <a:cs typeface="+mn-cs"/>
                        </a:rPr>
                        <a:t> og alle bestemmelser er fulgt. Hovedtrekkene i endringen dreier seg om implementering av ny strategi, digitalisering av tjenester, effektivisering av arbeidsprosesser samt brukerorientering. Selve omstillingsprosessen er organiser</a:t>
                      </a:r>
                      <a:r>
                        <a:rPr lang="nb-NO" sz="1200" kern="1200" dirty="0" smtClean="0">
                          <a:solidFill>
                            <a:schemeClr val="accent5">
                              <a:lumMod val="75000"/>
                            </a:schemeClr>
                          </a:solidFill>
                          <a:effectLst/>
                          <a:latin typeface="+mn-lt"/>
                          <a:ea typeface="+mn-ea"/>
                          <a:cs typeface="+mn-cs"/>
                        </a:rPr>
                        <a:t>t</a:t>
                      </a:r>
                      <a:r>
                        <a:rPr lang="nb-NO" sz="1200" kern="1200" dirty="0" smtClean="0">
                          <a:solidFill>
                            <a:schemeClr val="accent6"/>
                          </a:solidFill>
                          <a:effectLst/>
                          <a:latin typeface="+mn-lt"/>
                          <a:ea typeface="+mn-ea"/>
                          <a:cs typeface="+mn-cs"/>
                        </a:rPr>
                        <a:t> gjennom en egen prosjektorganisering med programstyre og en rekke prosjektgrupper som jobber med ulike områder. </a:t>
                      </a:r>
                    </a:p>
                    <a:p>
                      <a:endParaRPr lang="nb-NO" sz="1200" kern="1200" dirty="0" smtClean="0">
                        <a:solidFill>
                          <a:schemeClr val="accent6"/>
                        </a:solidFill>
                        <a:effectLst/>
                        <a:latin typeface="+mn-lt"/>
                        <a:ea typeface="+mn-ea"/>
                        <a:cs typeface="+mn-cs"/>
                      </a:endParaRPr>
                    </a:p>
                    <a:p>
                      <a:r>
                        <a:rPr lang="nb-NO" sz="1200" b="1" kern="1200" dirty="0" smtClean="0">
                          <a:solidFill>
                            <a:schemeClr val="accent6"/>
                          </a:solidFill>
                          <a:effectLst/>
                          <a:latin typeface="+mn-lt"/>
                          <a:ea typeface="+mn-ea"/>
                          <a:cs typeface="+mn-cs"/>
                        </a:rPr>
                        <a:t>Situasjonen:</a:t>
                      </a:r>
                      <a:r>
                        <a:rPr lang="nb-NO" sz="1200" kern="1200" dirty="0" smtClean="0">
                          <a:solidFill>
                            <a:schemeClr val="accent6"/>
                          </a:solidFill>
                          <a:effectLst/>
                          <a:latin typeface="+mn-lt"/>
                          <a:ea typeface="+mn-ea"/>
                          <a:cs typeface="+mn-cs"/>
                        </a:rPr>
                        <a:t> </a:t>
                      </a:r>
                    </a:p>
                    <a:p>
                      <a:r>
                        <a:rPr lang="nb-NO" sz="1200" kern="1200" dirty="0" smtClean="0">
                          <a:solidFill>
                            <a:schemeClr val="accent6"/>
                          </a:solidFill>
                          <a:effectLst/>
                          <a:latin typeface="+mn-lt"/>
                          <a:ea typeface="+mn-ea"/>
                          <a:cs typeface="+mn-cs"/>
                        </a:rPr>
                        <a:t>Til tross en god start med felles forståelse av behov og mål, samt en god plan, så har det nå oppstått store problemer. Mange mellomledere gjennomfører ikke de beslutninger som er tatt, lokale tillitsvalgte tar </a:t>
                      </a:r>
                      <a:r>
                        <a:rPr lang="nb-NO" sz="1200" kern="1200" dirty="0" smtClean="0">
                          <a:solidFill>
                            <a:schemeClr val="accent5">
                              <a:lumMod val="75000"/>
                            </a:schemeClr>
                          </a:solidFill>
                          <a:effectLst/>
                          <a:latin typeface="+mn-lt"/>
                          <a:ea typeface="+mn-ea"/>
                          <a:cs typeface="+mn-cs"/>
                        </a:rPr>
                        <a:t>omkamper, </a:t>
                      </a:r>
                      <a:r>
                        <a:rPr lang="nb-NO" sz="1200" kern="1200" dirty="0" smtClean="0">
                          <a:solidFill>
                            <a:schemeClr val="accent6"/>
                          </a:solidFill>
                          <a:effectLst/>
                          <a:latin typeface="+mn-lt"/>
                          <a:ea typeface="+mn-ea"/>
                          <a:cs typeface="+mn-cs"/>
                        </a:rPr>
                        <a:t>og de ansatte er misfornøyde med prosessen. Medarbeiderundersøkelsen viser at de ansatte er spesielt misfornøyde med omstillingsprosessen og med toppledelsens evne til å vise mål og retning for organisasjonen. Både toppledelsen og de tillitsvalgte er bekymret for prosessen </a:t>
                      </a:r>
                      <a:r>
                        <a:rPr lang="nb-NO" sz="1200" kern="1200" dirty="0" smtClean="0">
                          <a:solidFill>
                            <a:schemeClr val="accent5">
                              <a:lumMod val="75000"/>
                            </a:schemeClr>
                          </a:solidFill>
                          <a:effectLst/>
                          <a:latin typeface="+mn-lt"/>
                          <a:ea typeface="+mn-ea"/>
                          <a:cs typeface="+mn-cs"/>
                        </a:rPr>
                        <a:t>videre, </a:t>
                      </a:r>
                      <a:r>
                        <a:rPr lang="nb-NO" sz="1200" kern="1200" dirty="0" smtClean="0">
                          <a:solidFill>
                            <a:schemeClr val="accent6"/>
                          </a:solidFill>
                          <a:effectLst/>
                          <a:latin typeface="+mn-lt"/>
                          <a:ea typeface="+mn-ea"/>
                          <a:cs typeface="+mn-cs"/>
                        </a:rPr>
                        <a:t>og dette er et tema i neste IDF møte. </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nb-NO" sz="1100" b="1" kern="1200" dirty="0" smtClean="0">
                          <a:solidFill>
                            <a:schemeClr val="accent6"/>
                          </a:solidFill>
                          <a:latin typeface="Calibri" panose="020F0502020204030204" pitchFamily="34" charset="0"/>
                          <a:ea typeface="+mn-ea"/>
                          <a:cs typeface="+mn-cs"/>
                        </a:rPr>
                        <a:t>Tenk</a:t>
                      </a:r>
                      <a:r>
                        <a:rPr lang="nb-NO" sz="1100" b="1" kern="1200" baseline="0" dirty="0" smtClean="0">
                          <a:solidFill>
                            <a:schemeClr val="accent6"/>
                          </a:solidFill>
                          <a:latin typeface="Calibri" panose="020F0502020204030204" pitchFamily="34" charset="0"/>
                          <a:ea typeface="+mn-ea"/>
                          <a:cs typeface="+mn-cs"/>
                        </a:rPr>
                        <a:t> individuelt og ta egne notater: </a:t>
                      </a:r>
                      <a:endParaRPr lang="nb-NO" sz="1100" b="1" kern="1200" dirty="0" smtClean="0">
                        <a:solidFill>
                          <a:schemeClr val="accent6"/>
                        </a:solidFill>
                        <a:latin typeface="Calibri" panose="020F0502020204030204" pitchFamily="34" charset="0"/>
                        <a:ea typeface="+mn-ea"/>
                        <a:cs typeface="+mn-cs"/>
                      </a:endParaRPr>
                    </a:p>
                    <a:p>
                      <a:pPr marL="285750" indent="-285750">
                        <a:buFont typeface="Arial" panose="020B0604020202020204" pitchFamily="34" charset="0"/>
                        <a:buChar char="•"/>
                      </a:pPr>
                      <a:r>
                        <a:rPr lang="nb-NO" sz="1100" kern="1200" dirty="0" smtClean="0">
                          <a:solidFill>
                            <a:schemeClr val="accent6"/>
                          </a:solidFill>
                          <a:latin typeface="Calibri" panose="020F0502020204030204" pitchFamily="34" charset="0"/>
                          <a:ea typeface="+mn-ea"/>
                          <a:cs typeface="+mn-cs"/>
                        </a:rPr>
                        <a:t>Hva mener</a:t>
                      </a:r>
                      <a:r>
                        <a:rPr lang="nb-NO" sz="1100" kern="1200" baseline="0" dirty="0" smtClean="0">
                          <a:solidFill>
                            <a:schemeClr val="accent6"/>
                          </a:solidFill>
                          <a:latin typeface="Calibri" panose="020F0502020204030204" pitchFamily="34" charset="0"/>
                          <a:ea typeface="+mn-ea"/>
                          <a:cs typeface="+mn-cs"/>
                        </a:rPr>
                        <a:t> du har gått feil? Hva kan ledelsen gjøre? Hva kan de tillitsvalgte gjøre?</a:t>
                      </a:r>
                    </a:p>
                    <a:p>
                      <a:pPr marL="285750" indent="-285750">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Hva  er regulert gjennom lov- og avtaleverk? </a:t>
                      </a:r>
                    </a:p>
                    <a:p>
                      <a:pPr marL="285750" indent="-285750">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Hva vil være smart å gjøre for å få prosessen på rett spor igjen? </a:t>
                      </a:r>
                    </a:p>
                    <a:p>
                      <a:pPr marL="285750" indent="-285750">
                        <a:buFont typeface="Arial" panose="020B0604020202020204" pitchFamily="34" charset="0"/>
                        <a:buChar char="•"/>
                      </a:pPr>
                      <a:endParaRPr lang="nb-NO" sz="1100" kern="1200" baseline="0" dirty="0" smtClean="0">
                        <a:solidFill>
                          <a:schemeClr val="accent6"/>
                        </a:solidFill>
                        <a:latin typeface="Calibri" panose="020F0502020204030204" pitchFamily="34" charset="0"/>
                        <a:ea typeface="+mn-ea"/>
                        <a:cs typeface="+mn-cs"/>
                      </a:endParaRPr>
                    </a:p>
                    <a:p>
                      <a:r>
                        <a:rPr lang="nb-NO" sz="1100" b="1" dirty="0" smtClean="0">
                          <a:solidFill>
                            <a:schemeClr val="accent6"/>
                          </a:solidFill>
                          <a:latin typeface="Calibri" panose="020F0502020204030204" pitchFamily="34" charset="0"/>
                        </a:rPr>
                        <a:t>Stikkord</a:t>
                      </a:r>
                      <a:r>
                        <a:rPr lang="nb-NO" sz="1100" b="1" baseline="0" dirty="0" smtClean="0">
                          <a:solidFill>
                            <a:schemeClr val="accent6"/>
                          </a:solidFill>
                          <a:latin typeface="Calibri" panose="020F0502020204030204" pitchFamily="34" charset="0"/>
                        </a:rPr>
                        <a:t>: </a:t>
                      </a:r>
                      <a:endParaRPr lang="nb-NO" sz="1100" b="1" dirty="0" smtClean="0">
                        <a:solidFill>
                          <a:schemeClr val="accent6"/>
                        </a:solidFill>
                        <a:latin typeface="Calibri" panose="020F0502020204030204" pitchFamily="34" charset="0"/>
                      </a:endParaRPr>
                    </a:p>
                    <a:p>
                      <a:pPr marL="171450" indent="-171450">
                        <a:buFont typeface="Arial" panose="020B0604020202020204" pitchFamily="34" charset="0"/>
                        <a:buChar char="•"/>
                      </a:pPr>
                      <a:r>
                        <a:rPr lang="nb-NO" sz="1100" dirty="0" smtClean="0">
                          <a:solidFill>
                            <a:schemeClr val="accent6"/>
                          </a:solidFill>
                          <a:latin typeface="Calibri" panose="020F0502020204030204" pitchFamily="34" charset="0"/>
                        </a:rPr>
                        <a:t>reell medbestemmelse</a:t>
                      </a:r>
                    </a:p>
                    <a:p>
                      <a:pPr marL="171450" indent="-171450">
                        <a:buFont typeface="Arial" panose="020B0604020202020204" pitchFamily="34" charset="0"/>
                        <a:buChar char="•"/>
                      </a:pPr>
                      <a:r>
                        <a:rPr lang="nb-NO" sz="1100" dirty="0" smtClean="0">
                          <a:solidFill>
                            <a:schemeClr val="accent6"/>
                          </a:solidFill>
                          <a:latin typeface="Calibri" panose="020F0502020204030204" pitchFamily="34" charset="0"/>
                        </a:rPr>
                        <a:t>lojalitet i lederlinjen</a:t>
                      </a:r>
                    </a:p>
                    <a:p>
                      <a:pPr marL="171450" indent="-171450">
                        <a:buFont typeface="Arial" panose="020B0604020202020204" pitchFamily="34" charset="0"/>
                        <a:buChar char="•"/>
                      </a:pPr>
                      <a:r>
                        <a:rPr lang="nb-NO" sz="1100" dirty="0" smtClean="0">
                          <a:solidFill>
                            <a:schemeClr val="accent6"/>
                          </a:solidFill>
                          <a:latin typeface="Calibri" panose="020F0502020204030204" pitchFamily="34" charset="0"/>
                        </a:rPr>
                        <a:t>samarbeidsprosesser</a:t>
                      </a:r>
                      <a:r>
                        <a:rPr lang="nb-NO" sz="1100" baseline="0" dirty="0" smtClean="0">
                          <a:solidFill>
                            <a:schemeClr val="accent6"/>
                          </a:solidFill>
                          <a:latin typeface="Calibri" panose="020F0502020204030204" pitchFamily="34" charset="0"/>
                        </a:rPr>
                        <a:t> </a:t>
                      </a:r>
                    </a:p>
                    <a:p>
                      <a:pPr marL="171450" indent="-171450">
                        <a:buFont typeface="Arial" panose="020B0604020202020204" pitchFamily="34" charset="0"/>
                        <a:buChar char="•"/>
                      </a:pPr>
                      <a:r>
                        <a:rPr lang="nb-NO" sz="1100" baseline="0" dirty="0" smtClean="0">
                          <a:solidFill>
                            <a:schemeClr val="accent6"/>
                          </a:solidFill>
                          <a:latin typeface="Calibri" panose="020F0502020204030204" pitchFamily="34" charset="0"/>
                        </a:rPr>
                        <a:t>informasjon og forankring</a:t>
                      </a:r>
                    </a:p>
                    <a:p>
                      <a:pPr marL="171450" indent="-171450">
                        <a:buFont typeface="Arial" panose="020B0604020202020204" pitchFamily="34" charset="0"/>
                        <a:buChar char="•"/>
                      </a:pPr>
                      <a:endParaRPr lang="nb-NO" sz="1100" dirty="0" smtClean="0">
                        <a:solidFill>
                          <a:schemeClr val="accent6"/>
                        </a:solidFill>
                        <a:latin typeface="Calibri" panose="020F0502020204030204" pitchFamily="34" charset="0"/>
                      </a:endParaRPr>
                    </a:p>
                    <a:p>
                      <a:r>
                        <a:rPr lang="nb-NO" sz="1100" b="1" dirty="0" smtClean="0">
                          <a:solidFill>
                            <a:schemeClr val="accent6"/>
                          </a:solidFill>
                          <a:latin typeface="Calibri" panose="020F0502020204030204" pitchFamily="34" charset="0"/>
                        </a:rPr>
                        <a:t>Notater:</a:t>
                      </a:r>
                      <a:r>
                        <a:rPr lang="nb-NO" sz="1100" b="1" baseline="0" dirty="0" smtClean="0">
                          <a:solidFill>
                            <a:schemeClr val="accent6"/>
                          </a:solidFill>
                          <a:latin typeface="Calibri" panose="020F0502020204030204" pitchFamily="34" charset="0"/>
                        </a:rPr>
                        <a:t> </a:t>
                      </a:r>
                      <a:endParaRPr lang="nb-NO" sz="1100" b="1"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r>
                        <a:rPr lang="nb-NO" sz="1100" b="1" dirty="0" smtClean="0">
                          <a:solidFill>
                            <a:schemeClr val="accent6"/>
                          </a:solidFill>
                          <a:latin typeface="Calibri" panose="020F0502020204030204" pitchFamily="34" charset="0"/>
                        </a:rPr>
                        <a:t>Gruppediskusjon</a:t>
                      </a:r>
                      <a:r>
                        <a:rPr lang="nb-NO" sz="1100" b="1" baseline="0" dirty="0" smtClean="0">
                          <a:solidFill>
                            <a:schemeClr val="accent6"/>
                          </a:solidFill>
                          <a:latin typeface="Calibri" panose="020F0502020204030204" pitchFamily="34" charset="0"/>
                        </a:rPr>
                        <a:t>: </a:t>
                      </a:r>
                    </a:p>
                    <a:p>
                      <a:r>
                        <a:rPr lang="nb-NO" sz="1100" baseline="0" dirty="0" smtClean="0">
                          <a:solidFill>
                            <a:schemeClr val="accent6"/>
                          </a:solidFill>
                          <a:latin typeface="Calibri" panose="020F0502020204030204" pitchFamily="34" charset="0"/>
                        </a:rPr>
                        <a:t>Ta en bordet rundt og forsøk å bli enig om: </a:t>
                      </a:r>
                    </a:p>
                    <a:p>
                      <a:pPr marL="171450" indent="-171450">
                        <a:buFont typeface="Arial" panose="020B0604020202020204" pitchFamily="34" charset="0"/>
                        <a:buChar char="•"/>
                      </a:pPr>
                      <a:r>
                        <a:rPr lang="nb-NO" sz="1100" baseline="0" dirty="0" smtClean="0">
                          <a:solidFill>
                            <a:schemeClr val="accent6"/>
                          </a:solidFill>
                          <a:latin typeface="Calibri" panose="020F0502020204030204" pitchFamily="34" charset="0"/>
                        </a:rPr>
                        <a:t>Hva er ledelsen og de tillitsvalgte pålagt å gjøre i henhold til regelverket? </a:t>
                      </a:r>
                    </a:p>
                    <a:p>
                      <a:pPr marL="171450" indent="-171450">
                        <a:buFont typeface="Arial" panose="020B0604020202020204" pitchFamily="34" charset="0"/>
                        <a:buChar char="•"/>
                      </a:pPr>
                      <a:r>
                        <a:rPr lang="nb-NO" sz="1100" baseline="0" dirty="0" smtClean="0">
                          <a:solidFill>
                            <a:schemeClr val="accent6"/>
                          </a:solidFill>
                          <a:latin typeface="Calibri" panose="020F0502020204030204" pitchFamily="34" charset="0"/>
                        </a:rPr>
                        <a:t>Hvordan hadde dere villet løst situasjonen?  </a:t>
                      </a:r>
                      <a:endParaRPr lang="nb-NO" sz="1100" dirty="0">
                        <a:solidFill>
                          <a:schemeClr val="accent6"/>
                        </a:solidFill>
                        <a:latin typeface="Calibri" panose="020F0502020204030204" pitchFamily="34" charset="0"/>
                      </a:endParaRPr>
                    </a:p>
                  </a:txBody>
                  <a:tcPr marL="84432" marR="84432" marT="42217" marB="4221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4853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61" name="Rectangle 69"/>
          <p:cNvSpPr>
            <a:spLocks noGrp="1" noChangeArrowheads="1"/>
          </p:cNvSpPr>
          <p:nvPr>
            <p:ph type="title"/>
          </p:nvPr>
        </p:nvSpPr>
        <p:spPr bwMode="auto">
          <a:xfrm>
            <a:off x="246887" y="53641"/>
            <a:ext cx="8229600" cy="837008"/>
          </a:xfrm>
        </p:spPr>
        <p:txBody>
          <a:bodyPr>
            <a:normAutofit fontScale="90000"/>
          </a:bodyPr>
          <a:lstStyle/>
          <a:p>
            <a:pPr>
              <a:defRPr/>
            </a:pPr>
            <a:r>
              <a:rPr lang="nb-NO" sz="2800" dirty="0" smtClean="0"/>
              <a:t>Oppgave: Godt samarbeid. Rammer og samhandling</a:t>
            </a:r>
            <a:endParaRPr lang="nb-NO" sz="2800" dirty="0">
              <a:latin typeface="Arial" pitchFamily="34" charset="0"/>
              <a:cs typeface="Arial" pitchFamily="34" charset="0"/>
            </a:endParaRPr>
          </a:p>
        </p:txBody>
      </p:sp>
      <p:sp>
        <p:nvSpPr>
          <p:cNvPr id="21575" name="TekstSylinder 1"/>
          <p:cNvSpPr txBox="1">
            <a:spLocks noChangeArrowheads="1"/>
          </p:cNvSpPr>
          <p:nvPr/>
        </p:nvSpPr>
        <p:spPr bwMode="auto">
          <a:xfrm>
            <a:off x="9729788" y="4425781"/>
            <a:ext cx="844550" cy="84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3241" rIns="33241"/>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nb-NO" altLang="nb-NO" sz="923"/>
          </a:p>
        </p:txBody>
      </p:sp>
      <p:sp>
        <p:nvSpPr>
          <p:cNvPr id="2" name="TekstSylinder 1"/>
          <p:cNvSpPr txBox="1"/>
          <p:nvPr/>
        </p:nvSpPr>
        <p:spPr>
          <a:xfrm>
            <a:off x="4263242" y="1118900"/>
            <a:ext cx="4880759" cy="5051758"/>
          </a:xfrm>
          <a:prstGeom prst="rect">
            <a:avLst/>
          </a:prstGeom>
          <a:solidFill>
            <a:schemeClr val="bg1"/>
          </a:solidFill>
        </p:spPr>
        <p:txBody>
          <a:bodyPr wrap="square" lIns="0" tIns="0" rIns="0" bIns="0" rtlCol="0">
            <a:noAutofit/>
          </a:bodyPr>
          <a:lstStyle/>
          <a:p>
            <a:r>
              <a:rPr lang="nb-NO" sz="1293" b="1" dirty="0" smtClean="0">
                <a:latin typeface="Arial" pitchFamily="34" charset="0"/>
                <a:cs typeface="Arial" pitchFamily="34" charset="0"/>
              </a:rPr>
              <a:t>1. Individuelt </a:t>
            </a:r>
            <a:r>
              <a:rPr lang="nb-NO" sz="1293" b="1" dirty="0">
                <a:latin typeface="Arial" pitchFamily="34" charset="0"/>
                <a:cs typeface="Arial" pitchFamily="34" charset="0"/>
              </a:rPr>
              <a:t>arbeid</a:t>
            </a:r>
          </a:p>
          <a:p>
            <a:pPr marL="171450" indent="-171450">
              <a:buFont typeface="Arial" panose="020B0604020202020204" pitchFamily="34" charset="0"/>
              <a:buChar char="•"/>
            </a:pPr>
            <a:r>
              <a:rPr lang="nb-NO" sz="1108" dirty="0" smtClean="0">
                <a:latin typeface="Arial" pitchFamily="34" charset="0"/>
                <a:cs typeface="Arial" pitchFamily="34" charset="0"/>
              </a:rPr>
              <a:t>Ta utgangspunkt i sjekklisten og gjør en vurdering av dagens samarbeid. </a:t>
            </a:r>
            <a:endParaRPr lang="en-US" sz="1108" dirty="0">
              <a:solidFill>
                <a:prstClr val="black"/>
              </a:solidFill>
              <a:latin typeface="Arial" pitchFamily="34" charset="0"/>
              <a:cs typeface="Arial" pitchFamily="34" charset="0"/>
            </a:endParaRPr>
          </a:p>
          <a:p>
            <a:pPr lvl="0"/>
            <a:endParaRPr lang="nb-NO" sz="1108" dirty="0">
              <a:latin typeface="Arial" pitchFamily="34" charset="0"/>
              <a:cs typeface="Arial" pitchFamily="34" charset="0"/>
            </a:endParaRPr>
          </a:p>
          <a:p>
            <a:pPr lvl="0"/>
            <a:endParaRPr lang="nb-NO" sz="1108" dirty="0">
              <a:latin typeface="Arial" pitchFamily="34" charset="0"/>
              <a:cs typeface="Arial" pitchFamily="34" charset="0"/>
            </a:endParaRPr>
          </a:p>
          <a:p>
            <a:pPr marL="171450" indent="-171450">
              <a:buFont typeface="Arial" panose="020B0604020202020204" pitchFamily="34" charset="0"/>
              <a:buChar char="•"/>
            </a:pPr>
            <a:r>
              <a:rPr lang="nb-NO" sz="1108" dirty="0" smtClean="0">
                <a:latin typeface="Arial" pitchFamily="34" charset="0"/>
                <a:cs typeface="Arial" pitchFamily="34" charset="0"/>
              </a:rPr>
              <a:t>Prioriter hva du mener dere er gode på (2–3 </a:t>
            </a:r>
            <a:r>
              <a:rPr lang="nb-NO" sz="1108" dirty="0">
                <a:latin typeface="Arial" pitchFamily="34" charset="0"/>
                <a:cs typeface="Arial" pitchFamily="34" charset="0"/>
              </a:rPr>
              <a:t>styrker</a:t>
            </a:r>
            <a:r>
              <a:rPr lang="nb-NO" sz="1108" dirty="0" smtClean="0">
                <a:latin typeface="Arial" pitchFamily="34" charset="0"/>
                <a:cs typeface="Arial" pitchFamily="34" charset="0"/>
              </a:rPr>
              <a:t>)</a:t>
            </a:r>
            <a:r>
              <a:rPr lang="nb-NO" sz="1108" dirty="0" smtClean="0">
                <a:solidFill>
                  <a:srgbClr val="008000"/>
                </a:solidFill>
                <a:latin typeface="Arial" pitchFamily="34" charset="0"/>
                <a:cs typeface="Arial" pitchFamily="34" charset="0"/>
              </a:rPr>
              <a:t>,</a:t>
            </a:r>
            <a:r>
              <a:rPr lang="nb-NO" sz="1108" dirty="0" smtClean="0">
                <a:latin typeface="Arial" pitchFamily="34" charset="0"/>
                <a:cs typeface="Arial" pitchFamily="34" charset="0"/>
              </a:rPr>
              <a:t> </a:t>
            </a:r>
            <a:r>
              <a:rPr lang="nb-NO" sz="1108" dirty="0">
                <a:latin typeface="Arial" pitchFamily="34" charset="0"/>
                <a:cs typeface="Arial" pitchFamily="34" charset="0"/>
              </a:rPr>
              <a:t>og </a:t>
            </a:r>
            <a:r>
              <a:rPr lang="nb-NO" sz="1108" dirty="0" smtClean="0">
                <a:latin typeface="Arial" pitchFamily="34" charset="0"/>
                <a:cs typeface="Arial" pitchFamily="34" charset="0"/>
              </a:rPr>
              <a:t>hva du </a:t>
            </a:r>
            <a:r>
              <a:rPr lang="nb-NO" sz="1108" dirty="0" smtClean="0">
                <a:solidFill>
                  <a:srgbClr val="008000"/>
                </a:solidFill>
                <a:latin typeface="Arial" pitchFamily="34" charset="0"/>
                <a:cs typeface="Arial" pitchFamily="34" charset="0"/>
              </a:rPr>
              <a:t>mener </a:t>
            </a:r>
            <a:r>
              <a:rPr lang="nb-NO" sz="1108" dirty="0" smtClean="0">
                <a:latin typeface="Arial" pitchFamily="34" charset="0"/>
                <a:cs typeface="Arial" pitchFamily="34" charset="0"/>
              </a:rPr>
              <a:t>kan være forbedringsområder for bedre samarbeid (2–3 områder)</a:t>
            </a:r>
            <a:r>
              <a:rPr lang="nb-NO" sz="1108" dirty="0">
                <a:solidFill>
                  <a:srgbClr val="008000"/>
                </a:solidFill>
                <a:latin typeface="Arial" pitchFamily="34" charset="0"/>
                <a:cs typeface="Arial" pitchFamily="34" charset="0"/>
              </a:rPr>
              <a:t>.</a:t>
            </a:r>
            <a:endParaRPr lang="nb-NO" sz="1108" dirty="0" smtClean="0">
              <a:solidFill>
                <a:srgbClr val="008000"/>
              </a:solidFill>
              <a:latin typeface="Arial" pitchFamily="34" charset="0"/>
              <a:cs typeface="Arial" pitchFamily="34" charset="0"/>
            </a:endParaRPr>
          </a:p>
          <a:p>
            <a:r>
              <a:rPr lang="nb-NO" sz="1108" i="1" dirty="0" smtClean="0">
                <a:latin typeface="Arial" pitchFamily="34" charset="0"/>
                <a:cs typeface="Arial" pitchFamily="34" charset="0"/>
              </a:rPr>
              <a:t>Skriv</a:t>
            </a:r>
            <a:r>
              <a:rPr lang="nb-NO" sz="1108" i="1" dirty="0">
                <a:latin typeface="Arial" pitchFamily="34" charset="0"/>
                <a:cs typeface="Arial" pitchFamily="34" charset="0"/>
              </a:rPr>
              <a:t>: </a:t>
            </a:r>
          </a:p>
          <a:p>
            <a:endParaRPr lang="nb-NO" sz="923" dirty="0">
              <a:latin typeface="Arial" pitchFamily="34" charset="0"/>
              <a:cs typeface="Arial" pitchFamily="34" charset="0"/>
            </a:endParaRPr>
          </a:p>
          <a:p>
            <a:endParaRPr lang="nb-NO" sz="923" dirty="0">
              <a:latin typeface="Arial" pitchFamily="34" charset="0"/>
              <a:cs typeface="Arial" pitchFamily="34" charset="0"/>
            </a:endParaRPr>
          </a:p>
          <a:p>
            <a:endParaRPr lang="nb-NO" sz="923" dirty="0">
              <a:latin typeface="Arial" pitchFamily="34" charset="0"/>
              <a:cs typeface="Arial" pitchFamily="34" charset="0"/>
            </a:endParaRPr>
          </a:p>
          <a:p>
            <a:endParaRPr lang="nb-NO" sz="923" dirty="0">
              <a:latin typeface="Arial" pitchFamily="34" charset="0"/>
              <a:cs typeface="Arial" pitchFamily="34" charset="0"/>
            </a:endParaRPr>
          </a:p>
          <a:p>
            <a:endParaRPr lang="nb-NO" sz="923" dirty="0">
              <a:latin typeface="Arial" pitchFamily="34" charset="0"/>
              <a:cs typeface="Arial" pitchFamily="34" charset="0"/>
            </a:endParaRPr>
          </a:p>
          <a:p>
            <a:r>
              <a:rPr lang="nb-NO" sz="1293" b="1" dirty="0" smtClean="0">
                <a:latin typeface="Arial" pitchFamily="34" charset="0"/>
                <a:cs typeface="Arial" pitchFamily="34" charset="0"/>
              </a:rPr>
              <a:t>2. Gruppearbeid (enten på tvers blant partene eller i homogene grupper)</a:t>
            </a:r>
            <a:endParaRPr lang="nb-NO" sz="1293" b="1" dirty="0">
              <a:latin typeface="Arial" pitchFamily="34" charset="0"/>
              <a:cs typeface="Arial" pitchFamily="34" charset="0"/>
            </a:endParaRPr>
          </a:p>
          <a:p>
            <a:r>
              <a:rPr lang="nb-NO" sz="1108" dirty="0">
                <a:latin typeface="Arial" pitchFamily="34" charset="0"/>
                <a:cs typeface="Arial" pitchFamily="34" charset="0"/>
              </a:rPr>
              <a:t>Del og forsøk å bli enige </a:t>
            </a:r>
            <a:r>
              <a:rPr lang="nb-NO" sz="1108" dirty="0" smtClean="0">
                <a:latin typeface="Arial" pitchFamily="34" charset="0"/>
                <a:cs typeface="Arial" pitchFamily="34" charset="0"/>
              </a:rPr>
              <a:t>om</a:t>
            </a:r>
            <a:r>
              <a:rPr lang="nb-NO" sz="1108" dirty="0">
                <a:latin typeface="Arial" pitchFamily="34" charset="0"/>
                <a:cs typeface="Arial" pitchFamily="34" charset="0"/>
              </a:rPr>
              <a:t> </a:t>
            </a:r>
            <a:r>
              <a:rPr lang="nb-NO" sz="1108" dirty="0" smtClean="0">
                <a:latin typeface="Arial" pitchFamily="34" charset="0"/>
                <a:cs typeface="Arial" pitchFamily="34" charset="0"/>
              </a:rPr>
              <a:t>2–3 </a:t>
            </a:r>
            <a:r>
              <a:rPr lang="nb-NO" sz="1108" dirty="0">
                <a:latin typeface="Arial" pitchFamily="34" charset="0"/>
                <a:cs typeface="Arial" pitchFamily="34" charset="0"/>
              </a:rPr>
              <a:t>styrker og </a:t>
            </a:r>
            <a:r>
              <a:rPr lang="nb-NO" sz="1108" dirty="0" smtClean="0">
                <a:latin typeface="Arial" pitchFamily="34" charset="0"/>
                <a:cs typeface="Arial" pitchFamily="34" charset="0"/>
              </a:rPr>
              <a:t>2–3 forbedringsområder</a:t>
            </a:r>
            <a:r>
              <a:rPr lang="nb-NO" sz="1108" dirty="0" smtClean="0">
                <a:solidFill>
                  <a:srgbClr val="008000"/>
                </a:solidFill>
                <a:latin typeface="Arial" pitchFamily="34" charset="0"/>
                <a:cs typeface="Arial" pitchFamily="34" charset="0"/>
              </a:rPr>
              <a:t>.</a:t>
            </a:r>
            <a:endParaRPr lang="nb-NO" sz="1108" dirty="0">
              <a:latin typeface="Arial" pitchFamily="34" charset="0"/>
              <a:cs typeface="Arial" pitchFamily="34" charset="0"/>
            </a:endParaRPr>
          </a:p>
          <a:p>
            <a:r>
              <a:rPr lang="nb-NO" sz="1108" i="1" dirty="0">
                <a:latin typeface="Arial" pitchFamily="34" charset="0"/>
                <a:cs typeface="Arial" pitchFamily="34" charset="0"/>
              </a:rPr>
              <a:t>Skriv: </a:t>
            </a:r>
          </a:p>
          <a:p>
            <a:endParaRPr lang="nb-NO" sz="1108" i="1" dirty="0">
              <a:latin typeface="Arial" pitchFamily="34" charset="0"/>
              <a:cs typeface="Arial" pitchFamily="34" charset="0"/>
            </a:endParaRPr>
          </a:p>
          <a:p>
            <a:endParaRPr lang="nb-NO" sz="1108" i="1" dirty="0">
              <a:latin typeface="Arial" pitchFamily="34" charset="0"/>
              <a:cs typeface="Arial" pitchFamily="34" charset="0"/>
            </a:endParaRPr>
          </a:p>
          <a:p>
            <a:endParaRPr lang="nb-NO" sz="1108" i="1" dirty="0">
              <a:latin typeface="Arial" pitchFamily="34" charset="0"/>
              <a:cs typeface="Arial" pitchFamily="34" charset="0"/>
            </a:endParaRPr>
          </a:p>
          <a:p>
            <a:endParaRPr lang="nb-NO" sz="1108" i="1" dirty="0">
              <a:latin typeface="Arial" pitchFamily="34" charset="0"/>
              <a:cs typeface="Arial" pitchFamily="34" charset="0"/>
            </a:endParaRPr>
          </a:p>
          <a:p>
            <a:r>
              <a:rPr lang="nb-NO" sz="1293" b="1" dirty="0" smtClean="0">
                <a:latin typeface="Arial" pitchFamily="34" charset="0"/>
                <a:cs typeface="Arial" pitchFamily="34" charset="0"/>
              </a:rPr>
              <a:t>3. Fellesskap: </a:t>
            </a:r>
          </a:p>
          <a:p>
            <a:r>
              <a:rPr lang="nb-NO" sz="1108" dirty="0" smtClean="0">
                <a:latin typeface="Arial" pitchFamily="34" charset="0"/>
                <a:cs typeface="Arial" pitchFamily="34" charset="0"/>
              </a:rPr>
              <a:t>Oppsummer fra diskusjonen om 2–3 </a:t>
            </a:r>
            <a:r>
              <a:rPr lang="nb-NO" sz="1108" dirty="0">
                <a:latin typeface="Arial" pitchFamily="34" charset="0"/>
                <a:cs typeface="Arial" pitchFamily="34" charset="0"/>
              </a:rPr>
              <a:t>styrker og </a:t>
            </a:r>
            <a:r>
              <a:rPr lang="nb-NO" sz="1108" dirty="0" smtClean="0">
                <a:latin typeface="Arial" pitchFamily="34" charset="0"/>
                <a:cs typeface="Arial" pitchFamily="34" charset="0"/>
              </a:rPr>
              <a:t>2–3 forbedringsområder. Diskuter og prioriter en styrke som dere ønsker å bevare</a:t>
            </a:r>
            <a:r>
              <a:rPr lang="nb-NO" sz="1108" dirty="0" smtClean="0">
                <a:solidFill>
                  <a:srgbClr val="008000"/>
                </a:solidFill>
                <a:latin typeface="Arial" pitchFamily="34" charset="0"/>
                <a:cs typeface="Arial" pitchFamily="34" charset="0"/>
              </a:rPr>
              <a:t>,</a:t>
            </a:r>
            <a:r>
              <a:rPr lang="nb-NO" sz="1108" dirty="0" smtClean="0">
                <a:latin typeface="Arial" pitchFamily="34" charset="0"/>
                <a:cs typeface="Arial" pitchFamily="34" charset="0"/>
              </a:rPr>
              <a:t> og ett forbedringsområde. </a:t>
            </a:r>
            <a:endParaRPr lang="nb-NO" sz="1108" dirty="0">
              <a:latin typeface="Arial" pitchFamily="34" charset="0"/>
              <a:cs typeface="Arial" pitchFamily="34" charset="0"/>
            </a:endParaRPr>
          </a:p>
          <a:p>
            <a:endParaRPr lang="nb-NO" sz="923" b="1" dirty="0">
              <a:latin typeface="Arial" pitchFamily="34" charset="0"/>
              <a:cs typeface="Arial" pitchFamily="34" charset="0"/>
            </a:endParaRPr>
          </a:p>
          <a:p>
            <a:endParaRPr lang="nb-NO" sz="923" dirty="0">
              <a:latin typeface="Arial" pitchFamily="34" charset="0"/>
              <a:cs typeface="Arial" pitchFamily="34" charset="0"/>
            </a:endParaRPr>
          </a:p>
          <a:p>
            <a:endParaRPr lang="nb-NO" sz="923" i="1" dirty="0">
              <a:latin typeface="Arial" pitchFamily="34" charset="0"/>
              <a:cs typeface="Arial" pitchFamily="34" charset="0"/>
            </a:endParaRPr>
          </a:p>
          <a:p>
            <a:endParaRPr lang="nb-NO" sz="923" i="1" dirty="0">
              <a:latin typeface="Arial" pitchFamily="34" charset="0"/>
              <a:cs typeface="Arial" pitchFamily="34" charset="0"/>
            </a:endParaRPr>
          </a:p>
          <a:p>
            <a:endParaRPr lang="nb-NO" sz="923" i="1" dirty="0">
              <a:latin typeface="Arial" pitchFamily="34" charset="0"/>
              <a:cs typeface="Arial" pitchFamily="34" charset="0"/>
            </a:endParaRPr>
          </a:p>
          <a:p>
            <a:endParaRPr lang="nb-NO" sz="923" i="1" dirty="0">
              <a:latin typeface="Arial" pitchFamily="34" charset="0"/>
              <a:cs typeface="Arial" pitchFamily="34" charset="0"/>
            </a:endParaRPr>
          </a:p>
          <a:p>
            <a:endParaRPr lang="nb-NO" sz="923" i="1" dirty="0">
              <a:latin typeface="Arial" pitchFamily="34" charset="0"/>
              <a:cs typeface="Arial" pitchFamily="34" charset="0"/>
            </a:endParaRPr>
          </a:p>
          <a:p>
            <a:pPr marL="211089" indent="-211089">
              <a:buAutoNum type="arabicPeriod"/>
            </a:pPr>
            <a:endParaRPr lang="nb-NO" sz="923" dirty="0">
              <a:latin typeface="Arial" pitchFamily="34" charset="0"/>
              <a:cs typeface="Arial" pitchFamily="34" charset="0"/>
            </a:endParaRPr>
          </a:p>
          <a:p>
            <a:endParaRPr lang="nb-NO" sz="923" dirty="0">
              <a:latin typeface="Arial" pitchFamily="34" charset="0"/>
              <a:cs typeface="Arial" pitchFamily="34" charset="0"/>
            </a:endParaRPr>
          </a:p>
        </p:txBody>
      </p:sp>
      <p:graphicFrame>
        <p:nvGraphicFramePr>
          <p:cNvPr id="3" name="Tabell 2"/>
          <p:cNvGraphicFramePr>
            <a:graphicFrameLocks noGrp="1"/>
          </p:cNvGraphicFramePr>
          <p:nvPr>
            <p:extLst>
              <p:ext uri="{D42A27DB-BD31-4B8C-83A1-F6EECF244321}">
                <p14:modId xmlns:p14="http://schemas.microsoft.com/office/powerpoint/2010/main" val="879612402"/>
              </p:ext>
            </p:extLst>
          </p:nvPr>
        </p:nvGraphicFramePr>
        <p:xfrm>
          <a:off x="107377" y="1118900"/>
          <a:ext cx="3925908" cy="4783226"/>
        </p:xfrm>
        <a:graphic>
          <a:graphicData uri="http://schemas.openxmlformats.org/drawingml/2006/table">
            <a:tbl>
              <a:tblPr>
                <a:tableStyleId>{5C22544A-7EE6-4342-B048-85BDC9FD1C3A}</a:tableStyleId>
              </a:tblPr>
              <a:tblGrid>
                <a:gridCol w="3413185"/>
                <a:gridCol w="512723"/>
              </a:tblGrid>
              <a:tr h="285827">
                <a:tc>
                  <a:txBody>
                    <a:bodyPr/>
                    <a:lstStyle/>
                    <a:p>
                      <a:pPr>
                        <a:lnSpc>
                          <a:spcPct val="115000"/>
                        </a:lnSpc>
                        <a:spcAft>
                          <a:spcPts val="0"/>
                        </a:spcAft>
                      </a:pPr>
                      <a:r>
                        <a:rPr lang="nb-NO" sz="900" b="1" dirty="0">
                          <a:effectLst/>
                        </a:rPr>
                        <a:t>SJEKKLISTE FOR RAMMER OG SAMHANDLING</a:t>
                      </a:r>
                      <a:endParaRPr lang="nb-NO" sz="900" b="1" dirty="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c>
                  <a:txBody>
                    <a:bodyPr/>
                    <a:lstStyle/>
                    <a:p>
                      <a:pPr algn="ctr">
                        <a:lnSpc>
                          <a:spcPct val="115000"/>
                        </a:lnSpc>
                        <a:spcAft>
                          <a:spcPts val="0"/>
                        </a:spcAft>
                      </a:pPr>
                      <a:r>
                        <a:rPr lang="nb-NO" sz="1300" b="1" dirty="0">
                          <a:effectLst/>
                        </a:rPr>
                        <a:t>+/-</a:t>
                      </a:r>
                      <a:endParaRPr lang="nb-NO" sz="800" b="1" dirty="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b="1" dirty="0">
                          <a:effectLst/>
                        </a:rPr>
                        <a:t>Rammer: </a:t>
                      </a:r>
                      <a:endParaRPr lang="nb-NO" sz="800" b="1"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har god kjennskap til aktuelt lov- og avtaleverk.</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har faste, avtalte møtetidspunkt (et årshjul).</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329879">
                <a:tc>
                  <a:txBody>
                    <a:bodyPr/>
                    <a:lstStyle/>
                    <a:p>
                      <a:pPr>
                        <a:lnSpc>
                          <a:spcPct val="115000"/>
                        </a:lnSpc>
                        <a:spcAft>
                          <a:spcPts val="0"/>
                        </a:spcAft>
                      </a:pPr>
                      <a:r>
                        <a:rPr lang="nb-NO" sz="800">
                          <a:effectLst/>
                        </a:rPr>
                        <a:t>Vi har en god sakliste som skiller mellom informasjon, drøfting og/eller forhandlingssaker.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mottar møtepapirer i tilstrekkelig tid på forhånd.</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mottar møtepapirer med godt forberedte vedlegg.</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har avklart fullmaktene og hvem som skal delta på møtene.</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håndterer de ad hoc-sakene som dukker opp på en hensiktsmessig måte.</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bruker sjekklister, vurderingsskjema og lignende til å behandle saker.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evaluerer samarbeidet.</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jobber systematisk med å forbedre samarbeidet.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b="1" dirty="0">
                          <a:effectLst/>
                        </a:rPr>
                        <a:t>Samhandling:</a:t>
                      </a:r>
                      <a:endParaRPr lang="nb-NO" sz="800" b="1" dirty="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er opptatt av å bygge gode samarbeidsrelasjoner.</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jobber målrettet, strukturert og systematisk.</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håndterer uenighet på en god måte.</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forstår og respekterer hverandres roller.</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har en åpen og ærlig kommunikasjon.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skiller sak og person i våre diskusjoner.</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a:effectLst/>
                        <a:latin typeface="Calibri" panose="020F0502020204030204" pitchFamily="34" charset="0"/>
                      </a:endParaRPr>
                    </a:p>
                  </a:txBody>
                  <a:tcPr marL="54002" marR="54002" marT="24924" marB="24924"/>
                </a:tc>
              </a:tr>
              <a:tr h="207565">
                <a:tc>
                  <a:txBody>
                    <a:bodyPr/>
                    <a:lstStyle/>
                    <a:p>
                      <a:pPr>
                        <a:lnSpc>
                          <a:spcPct val="115000"/>
                        </a:lnSpc>
                        <a:spcAft>
                          <a:spcPts val="0"/>
                        </a:spcAft>
                      </a:pPr>
                      <a:r>
                        <a:rPr lang="nb-NO" sz="800">
                          <a:effectLst/>
                        </a:rPr>
                        <a:t>Vi er grunnleggende løsningsorienterte.</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nb-NO" sz="9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stiller oss bak beslutninger som blir tatt.</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15000"/>
                        </a:lnSpc>
                        <a:spcAft>
                          <a:spcPts val="0"/>
                        </a:spcAft>
                      </a:pPr>
                      <a:r>
                        <a:rPr lang="lv-LV" sz="800">
                          <a:effectLst/>
                        </a:rPr>
                        <a:t> </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4002" marR="54002" marT="24924" marB="24924"/>
                </a:tc>
              </a:tr>
              <a:tr h="195467">
                <a:tc>
                  <a:txBody>
                    <a:bodyPr/>
                    <a:lstStyle/>
                    <a:p>
                      <a:pPr>
                        <a:lnSpc>
                          <a:spcPct val="115000"/>
                        </a:lnSpc>
                        <a:spcAft>
                          <a:spcPts val="0"/>
                        </a:spcAft>
                      </a:pPr>
                      <a:r>
                        <a:rPr lang="nb-NO" sz="800">
                          <a:effectLst/>
                        </a:rPr>
                        <a:t>Vi møter godt forberedt til møtene.</a:t>
                      </a:r>
                      <a:endParaRPr lang="nb-NO" sz="800">
                        <a:effectLst/>
                        <a:latin typeface="Calibri" panose="020F0502020204030204" pitchFamily="34" charset="0"/>
                        <a:ea typeface="Calibri" panose="020F0502020204030204" pitchFamily="34" charset="0"/>
                        <a:cs typeface="Calibri" panose="020F0502020204030204" pitchFamily="34" charset="0"/>
                      </a:endParaRPr>
                    </a:p>
                  </a:txBody>
                  <a:tcPr marL="53079" marR="53079" marT="25386" marB="25386"/>
                </a:tc>
                <a:tc>
                  <a:txBody>
                    <a:bodyPr/>
                    <a:lstStyle/>
                    <a:p>
                      <a:pPr>
                        <a:lnSpc>
                          <a:spcPct val="107000"/>
                        </a:lnSpc>
                      </a:pPr>
                      <a:endParaRPr lang="nb-NO" sz="800" dirty="0">
                        <a:effectLst/>
                        <a:latin typeface="Calibri" panose="020F0502020204030204" pitchFamily="34" charset="0"/>
                      </a:endParaRPr>
                    </a:p>
                  </a:txBody>
                  <a:tcPr marL="54002" marR="54002" marT="24924" marB="24924"/>
                </a:tc>
              </a:tr>
            </a:tbl>
          </a:graphicData>
        </a:graphic>
      </p:graphicFrame>
    </p:spTree>
    <p:extLst>
      <p:ext uri="{BB962C8B-B14F-4D97-AF65-F5344CB8AC3E}">
        <p14:creationId xmlns:p14="http://schemas.microsoft.com/office/powerpoint/2010/main" val="2744739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461"/>
                                        </p:tgtEl>
                                        <p:attrNameLst>
                                          <p:attrName>style.visibility</p:attrName>
                                        </p:attrNameLst>
                                      </p:cBhvr>
                                      <p:to>
                                        <p:strVal val="visible"/>
                                      </p:to>
                                    </p:set>
                                    <p:animEffect transition="in" filter="fade">
                                      <p:cBhvr>
                                        <p:cTn id="7" dur="2000"/>
                                        <p:tgtEl>
                                          <p:spTgt spid="5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6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61" name="Rectangle 69"/>
          <p:cNvSpPr>
            <a:spLocks noGrp="1" noChangeArrowheads="1"/>
          </p:cNvSpPr>
          <p:nvPr>
            <p:ph type="title"/>
          </p:nvPr>
        </p:nvSpPr>
        <p:spPr bwMode="auto">
          <a:xfrm>
            <a:off x="332509" y="197423"/>
            <a:ext cx="8229600" cy="1143000"/>
          </a:xfrm>
        </p:spPr>
        <p:txBody>
          <a:bodyPr/>
          <a:lstStyle/>
          <a:p>
            <a:pPr>
              <a:defRPr/>
            </a:pPr>
            <a:r>
              <a:rPr lang="nb-NO" sz="2400" dirty="0" smtClean="0"/>
              <a:t>Oppgave: Prioriteringsmatrise</a:t>
            </a:r>
            <a:endParaRPr lang="nb-NO" sz="2400" dirty="0">
              <a:latin typeface="Arial" pitchFamily="34" charset="0"/>
              <a:cs typeface="Arial" pitchFamily="34" charset="0"/>
            </a:endParaRPr>
          </a:p>
        </p:txBody>
      </p:sp>
      <p:sp>
        <p:nvSpPr>
          <p:cNvPr id="21575" name="TekstSylinder 1"/>
          <p:cNvSpPr txBox="1">
            <a:spLocks noChangeArrowheads="1"/>
          </p:cNvSpPr>
          <p:nvPr/>
        </p:nvSpPr>
        <p:spPr bwMode="auto">
          <a:xfrm>
            <a:off x="9729788" y="4425781"/>
            <a:ext cx="844550" cy="84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3241" rIns="33241"/>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nb-NO" altLang="nb-NO" sz="923"/>
          </a:p>
        </p:txBody>
      </p:sp>
      <p:sp>
        <p:nvSpPr>
          <p:cNvPr id="7" name="Plassholder for tekst 5"/>
          <p:cNvSpPr txBox="1">
            <a:spLocks/>
          </p:cNvSpPr>
          <p:nvPr/>
        </p:nvSpPr>
        <p:spPr>
          <a:xfrm>
            <a:off x="3041649" y="1699838"/>
            <a:ext cx="2449893" cy="4721733"/>
          </a:xfrm>
          <a:prstGeom prst="rect">
            <a:avLst/>
          </a:prstGeom>
        </p:spPr>
        <p:txBody>
          <a:bodyPr vert="horz" lIns="0" tIns="0" rIns="0" bIns="0" rtlCol="0">
            <a:noAutofit/>
          </a:bodyPr>
          <a:lstStyle>
            <a:lvl1pPr marL="188913" indent="-188913" algn="l" defTabSz="457200" rtl="0" eaLnBrk="1" latinLnBrk="0" hangingPunct="1">
              <a:spcBef>
                <a:spcPct val="20000"/>
              </a:spcBef>
              <a:buClr>
                <a:schemeClr val="tx2"/>
              </a:buClr>
              <a:buSzPct val="70000"/>
              <a:buFont typeface="Wingdings" charset="2"/>
              <a:buChar char="§"/>
              <a:defRPr sz="1600" b="0" i="0" kern="1200">
                <a:solidFill>
                  <a:schemeClr val="tx1"/>
                </a:solidFill>
                <a:latin typeface="Arial"/>
                <a:ea typeface="+mn-ea"/>
                <a:cs typeface="Arial"/>
              </a:defRPr>
            </a:lvl1pPr>
            <a:lvl2pPr marL="533400" indent="-180975" algn="l" defTabSz="457200"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2pPr>
            <a:lvl3pPr marL="895350" indent="-174625" algn="l" defTabSz="619125"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3pPr>
            <a:lvl4pPr marL="1260475" indent="-179388" algn="l" defTabSz="457200"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4pPr>
            <a:lvl5pPr marL="1609725" indent="-179388" algn="l" defTabSz="457200"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sz="1477" dirty="0"/>
          </a:p>
        </p:txBody>
      </p:sp>
      <p:pic>
        <p:nvPicPr>
          <p:cNvPr id="8" name="Bilde 7"/>
          <p:cNvPicPr>
            <a:picLocks noChangeAspect="1"/>
          </p:cNvPicPr>
          <p:nvPr/>
        </p:nvPicPr>
        <p:blipFill>
          <a:blip r:embed="rId3"/>
          <a:stretch>
            <a:fillRect/>
          </a:stretch>
        </p:blipFill>
        <p:spPr>
          <a:xfrm>
            <a:off x="4118402" y="1118615"/>
            <a:ext cx="4482673" cy="4252182"/>
          </a:xfrm>
          <a:prstGeom prst="rect">
            <a:avLst/>
          </a:prstGeom>
        </p:spPr>
      </p:pic>
      <p:sp>
        <p:nvSpPr>
          <p:cNvPr id="9" name="Plassholder for innhold 33"/>
          <p:cNvSpPr txBox="1">
            <a:spLocks/>
          </p:cNvSpPr>
          <p:nvPr/>
        </p:nvSpPr>
        <p:spPr>
          <a:xfrm>
            <a:off x="427512" y="1162789"/>
            <a:ext cx="3313215" cy="45254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1249" indent="0">
              <a:buFont typeface="Arial"/>
              <a:buNone/>
            </a:pPr>
            <a:r>
              <a:rPr lang="nb-NO" sz="1293" b="1" dirty="0" smtClean="0"/>
              <a:t>Med utgangspunkt i en styrke dere ønsker å </a:t>
            </a:r>
            <a:r>
              <a:rPr lang="nb-NO" sz="1293" b="1" dirty="0" smtClean="0">
                <a:solidFill>
                  <a:schemeClr val="accent5">
                    <a:lumMod val="75000"/>
                  </a:schemeClr>
                </a:solidFill>
              </a:rPr>
              <a:t>bevare, </a:t>
            </a:r>
            <a:r>
              <a:rPr lang="nb-NO" sz="1293" b="1" dirty="0" smtClean="0"/>
              <a:t>og ett forbedringsområde skal dere diskutere og prioritere tiltak. </a:t>
            </a:r>
          </a:p>
          <a:p>
            <a:pPr marL="161249" indent="0">
              <a:buFont typeface="Arial"/>
              <a:buNone/>
            </a:pPr>
            <a:endParaRPr lang="nb-NO" sz="1293" b="1" dirty="0" smtClean="0"/>
          </a:p>
          <a:p>
            <a:pPr marL="161249" indent="0">
              <a:buFont typeface="Arial"/>
              <a:buNone/>
            </a:pPr>
            <a:r>
              <a:rPr lang="nb-NO" sz="1293" dirty="0" smtClean="0"/>
              <a:t>. </a:t>
            </a:r>
          </a:p>
          <a:p>
            <a:pPr marL="161249" indent="0">
              <a:buFont typeface="Arial"/>
              <a:buNone/>
            </a:pPr>
            <a:r>
              <a:rPr lang="nb-NO" sz="1293" b="1" dirty="0" smtClean="0"/>
              <a:t>Fremgangsmåte</a:t>
            </a:r>
          </a:p>
          <a:p>
            <a:pPr marL="477883" indent="-316634">
              <a:buFont typeface="Arial"/>
              <a:buAutoNum type="arabicPeriod"/>
            </a:pPr>
            <a:r>
              <a:rPr lang="nb-NO" sz="1293" dirty="0" smtClean="0"/>
              <a:t>Beslutt om dere kan jobbe med en styrke (bevaringsområde) eller et forbedringsområde.  </a:t>
            </a:r>
          </a:p>
          <a:p>
            <a:pPr marL="477883" indent="-316634">
              <a:buFont typeface="Arial"/>
              <a:buAutoNum type="arabicPeriod"/>
            </a:pPr>
            <a:r>
              <a:rPr lang="nb-NO" sz="1293" dirty="0" smtClean="0">
                <a:solidFill>
                  <a:schemeClr val="accent5">
                    <a:lumMod val="75000"/>
                  </a:schemeClr>
                </a:solidFill>
              </a:rPr>
              <a:t>Idédugnad rundt bordet om mulige tiltak for å bevare eller forbedre. </a:t>
            </a:r>
          </a:p>
          <a:p>
            <a:pPr marL="477883" indent="-316634">
              <a:buFont typeface="Arial"/>
              <a:buAutoNum type="arabicPeriod"/>
            </a:pPr>
            <a:r>
              <a:rPr lang="nb-NO" sz="1293" dirty="0" smtClean="0">
                <a:solidFill>
                  <a:schemeClr val="accent5">
                    <a:lumMod val="75000"/>
                  </a:schemeClr>
                </a:solidFill>
              </a:rPr>
              <a:t>Gruppen diskuterer og prioriterer tiltak basert på følgende modell.</a:t>
            </a:r>
          </a:p>
          <a:p>
            <a:pPr marL="477883" indent="-316634">
              <a:buFont typeface="Arial"/>
              <a:buAutoNum type="arabicPeriod"/>
            </a:pPr>
            <a:r>
              <a:rPr lang="nb-NO" sz="1293" dirty="0" smtClean="0">
                <a:solidFill>
                  <a:schemeClr val="accent5">
                    <a:lumMod val="75000"/>
                  </a:schemeClr>
                </a:solidFill>
              </a:rPr>
              <a:t>Tiltaket vurderes etter hvor høy effekt det vil ha, og på hvor </a:t>
            </a:r>
            <a:r>
              <a:rPr lang="nb-NO" sz="1293" dirty="0" smtClean="0"/>
              <a:t>komplisert gjennomføringen vil være.</a:t>
            </a:r>
          </a:p>
          <a:p>
            <a:pPr marL="477883" indent="-316634">
              <a:buFont typeface="Arial"/>
              <a:buAutoNum type="arabicPeriod"/>
            </a:pPr>
            <a:r>
              <a:rPr lang="nb-NO" sz="1293" dirty="0" smtClean="0"/>
              <a:t>Velg ut 2–3 tiltak. </a:t>
            </a:r>
            <a:endParaRPr lang="nb-NO" dirty="0" smtClean="0"/>
          </a:p>
          <a:p>
            <a:endParaRPr lang="nb-NO" dirty="0"/>
          </a:p>
        </p:txBody>
      </p:sp>
    </p:spTree>
    <p:extLst>
      <p:ext uri="{BB962C8B-B14F-4D97-AF65-F5344CB8AC3E}">
        <p14:creationId xmlns:p14="http://schemas.microsoft.com/office/powerpoint/2010/main" val="2834625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461"/>
                                        </p:tgtEl>
                                        <p:attrNameLst>
                                          <p:attrName>style.visibility</p:attrName>
                                        </p:attrNameLst>
                                      </p:cBhvr>
                                      <p:to>
                                        <p:strVal val="visible"/>
                                      </p:to>
                                    </p:set>
                                    <p:animEffect transition="in" filter="fade">
                                      <p:cBhvr>
                                        <p:cTn id="7" dur="2000"/>
                                        <p:tgtEl>
                                          <p:spTgt spid="5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6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61" name="Rectangle 69"/>
          <p:cNvSpPr>
            <a:spLocks noGrp="1" noChangeArrowheads="1"/>
          </p:cNvSpPr>
          <p:nvPr>
            <p:ph type="title"/>
          </p:nvPr>
        </p:nvSpPr>
        <p:spPr bwMode="auto">
          <a:xfrm>
            <a:off x="332509" y="197423"/>
            <a:ext cx="8229600" cy="1143000"/>
          </a:xfrm>
        </p:spPr>
        <p:txBody>
          <a:bodyPr/>
          <a:lstStyle/>
          <a:p>
            <a:pPr>
              <a:defRPr/>
            </a:pPr>
            <a:r>
              <a:rPr lang="nb-NO" sz="2400" dirty="0" smtClean="0"/>
              <a:t>Oppgave: Tiltak inn i handlingsplan</a:t>
            </a:r>
            <a:endParaRPr lang="nb-NO" sz="2400" dirty="0">
              <a:latin typeface="Arial" pitchFamily="34" charset="0"/>
              <a:cs typeface="Arial" pitchFamily="34" charset="0"/>
            </a:endParaRPr>
          </a:p>
        </p:txBody>
      </p:sp>
      <p:sp>
        <p:nvSpPr>
          <p:cNvPr id="21575" name="TekstSylinder 1"/>
          <p:cNvSpPr txBox="1">
            <a:spLocks noChangeArrowheads="1"/>
          </p:cNvSpPr>
          <p:nvPr/>
        </p:nvSpPr>
        <p:spPr bwMode="auto">
          <a:xfrm>
            <a:off x="9729788" y="4425781"/>
            <a:ext cx="844550" cy="84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3241" rIns="33241"/>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nb-NO" altLang="nb-NO" sz="923"/>
          </a:p>
        </p:txBody>
      </p:sp>
      <p:sp>
        <p:nvSpPr>
          <p:cNvPr id="7" name="Plassholder for tekst 5"/>
          <p:cNvSpPr txBox="1">
            <a:spLocks/>
          </p:cNvSpPr>
          <p:nvPr/>
        </p:nvSpPr>
        <p:spPr>
          <a:xfrm>
            <a:off x="3041649" y="1699838"/>
            <a:ext cx="2449893" cy="4721733"/>
          </a:xfrm>
          <a:prstGeom prst="rect">
            <a:avLst/>
          </a:prstGeom>
        </p:spPr>
        <p:txBody>
          <a:bodyPr vert="horz" lIns="0" tIns="0" rIns="0" bIns="0" rtlCol="0">
            <a:noAutofit/>
          </a:bodyPr>
          <a:lstStyle>
            <a:lvl1pPr marL="188913" indent="-188913" algn="l" defTabSz="457200" rtl="0" eaLnBrk="1" latinLnBrk="0" hangingPunct="1">
              <a:spcBef>
                <a:spcPct val="20000"/>
              </a:spcBef>
              <a:buClr>
                <a:schemeClr val="tx2"/>
              </a:buClr>
              <a:buSzPct val="70000"/>
              <a:buFont typeface="Wingdings" charset="2"/>
              <a:buChar char="§"/>
              <a:defRPr sz="1600" b="0" i="0" kern="1200">
                <a:solidFill>
                  <a:schemeClr val="tx1"/>
                </a:solidFill>
                <a:latin typeface="Arial"/>
                <a:ea typeface="+mn-ea"/>
                <a:cs typeface="Arial"/>
              </a:defRPr>
            </a:lvl1pPr>
            <a:lvl2pPr marL="533400" indent="-180975" algn="l" defTabSz="457200"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2pPr>
            <a:lvl3pPr marL="895350" indent="-174625" algn="l" defTabSz="619125"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3pPr>
            <a:lvl4pPr marL="1260475" indent="-179388" algn="l" defTabSz="457200"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4pPr>
            <a:lvl5pPr marL="1609725" indent="-179388" algn="l" defTabSz="457200" rtl="0" eaLnBrk="1" latinLnBrk="0" hangingPunct="1">
              <a:spcBef>
                <a:spcPct val="20000"/>
              </a:spcBef>
              <a:buClr>
                <a:schemeClr val="tx2"/>
              </a:buClr>
              <a:buSzPct val="70000"/>
              <a:buFont typeface="Wingdings" pitchFamily="2" charset="2"/>
              <a:buChar char="§"/>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sz="1477" dirty="0"/>
          </a:p>
        </p:txBody>
      </p:sp>
      <p:graphicFrame>
        <p:nvGraphicFramePr>
          <p:cNvPr id="8" name="Tabell 7"/>
          <p:cNvGraphicFramePr>
            <a:graphicFrameLocks noGrp="1"/>
          </p:cNvGraphicFramePr>
          <p:nvPr>
            <p:extLst>
              <p:ext uri="{D42A27DB-BD31-4B8C-83A1-F6EECF244321}">
                <p14:modId xmlns:p14="http://schemas.microsoft.com/office/powerpoint/2010/main" val="2879658908"/>
              </p:ext>
            </p:extLst>
          </p:nvPr>
        </p:nvGraphicFramePr>
        <p:xfrm>
          <a:off x="237506" y="1317844"/>
          <a:ext cx="8645237" cy="4408660"/>
        </p:xfrm>
        <a:graphic>
          <a:graphicData uri="http://schemas.openxmlformats.org/drawingml/2006/table">
            <a:tbl>
              <a:tblPr firstRow="1" bandRow="1">
                <a:tableStyleId>{93296810-A885-4BE3-A3E7-6D5BEEA58F35}</a:tableStyleId>
              </a:tblPr>
              <a:tblGrid>
                <a:gridCol w="2543525"/>
                <a:gridCol w="1969797"/>
                <a:gridCol w="2091009"/>
                <a:gridCol w="2040906"/>
              </a:tblGrid>
              <a:tr h="495573">
                <a:tc>
                  <a:txBody>
                    <a:bodyPr/>
                    <a:lstStyle/>
                    <a:p>
                      <a:r>
                        <a:rPr lang="nb-NO" sz="1000" dirty="0" smtClean="0"/>
                        <a:t>Bevarings-</a:t>
                      </a:r>
                      <a:r>
                        <a:rPr lang="nb-NO" sz="1000" baseline="0" dirty="0" smtClean="0"/>
                        <a:t> eller forbedringsområde</a:t>
                      </a:r>
                    </a:p>
                    <a:p>
                      <a:endParaRPr lang="nb-NO" sz="1000" dirty="0"/>
                    </a:p>
                  </a:txBody>
                  <a:tcPr marL="76597" marR="76597" marT="38298" marB="38298">
                    <a:solidFill>
                      <a:schemeClr val="accent1"/>
                    </a:solidFill>
                  </a:tcPr>
                </a:tc>
                <a:tc>
                  <a:txBody>
                    <a:bodyPr/>
                    <a:lstStyle/>
                    <a:p>
                      <a:r>
                        <a:rPr lang="nb-NO" sz="1000" dirty="0" smtClean="0"/>
                        <a:t>Valgte</a:t>
                      </a:r>
                      <a:r>
                        <a:rPr lang="nb-NO" sz="1000" baseline="0" dirty="0" smtClean="0"/>
                        <a:t> tiltak</a:t>
                      </a:r>
                      <a:endParaRPr lang="nb-NO" sz="1000" dirty="0"/>
                    </a:p>
                  </a:txBody>
                  <a:tcPr marL="76597" marR="76597" marT="38298" marB="38298">
                    <a:solidFill>
                      <a:schemeClr val="accent1"/>
                    </a:solidFill>
                  </a:tcPr>
                </a:tc>
                <a:tc>
                  <a:txBody>
                    <a:bodyPr/>
                    <a:lstStyle/>
                    <a:p>
                      <a:r>
                        <a:rPr lang="nb-NO" sz="1000" dirty="0" smtClean="0"/>
                        <a:t>Hva ønsker</a:t>
                      </a:r>
                      <a:r>
                        <a:rPr lang="nb-NO" sz="1000" baseline="0" dirty="0" smtClean="0"/>
                        <a:t> dere å oppnå? </a:t>
                      </a:r>
                    </a:p>
                    <a:p>
                      <a:r>
                        <a:rPr lang="nb-NO" sz="1000" baseline="0" dirty="0" smtClean="0"/>
                        <a:t>(Hva er </a:t>
                      </a:r>
                      <a:r>
                        <a:rPr lang="nb-NO" sz="1000" baseline="0" dirty="0" smtClean="0">
                          <a:solidFill>
                            <a:schemeClr val="bg1"/>
                          </a:solidFill>
                        </a:rPr>
                        <a:t>målet?)</a:t>
                      </a:r>
                      <a:endParaRPr lang="nb-NO" sz="1000" dirty="0" smtClean="0">
                        <a:solidFill>
                          <a:schemeClr val="bg1"/>
                        </a:solidFill>
                      </a:endParaRPr>
                    </a:p>
                    <a:p>
                      <a:endParaRPr lang="nb-NO" sz="1000" dirty="0"/>
                    </a:p>
                  </a:txBody>
                  <a:tcPr marL="76597" marR="76597" marT="38298" marB="38298">
                    <a:solidFill>
                      <a:schemeClr val="accent1"/>
                    </a:solidFill>
                  </a:tcPr>
                </a:tc>
                <a:tc>
                  <a:txBody>
                    <a:bodyPr/>
                    <a:lstStyle/>
                    <a:p>
                      <a:r>
                        <a:rPr lang="nb-NO" sz="1000" baseline="0" dirty="0" smtClean="0"/>
                        <a:t>Tidsplan </a:t>
                      </a:r>
                    </a:p>
                    <a:p>
                      <a:endParaRPr lang="nb-NO" sz="1000" dirty="0"/>
                    </a:p>
                  </a:txBody>
                  <a:tcPr marL="76597" marR="76597" marT="38298" marB="38298">
                    <a:solidFill>
                      <a:schemeClr val="accent1"/>
                    </a:solidFill>
                  </a:tcPr>
                </a:tc>
              </a:tr>
              <a:tr h="968716">
                <a:tc>
                  <a:txBody>
                    <a:bodyPr/>
                    <a:lstStyle/>
                    <a:p>
                      <a:r>
                        <a:rPr lang="nb-NO" sz="1500" dirty="0" smtClean="0"/>
                        <a:t>1. </a:t>
                      </a:r>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r>
              <a:tr h="968716">
                <a:tc>
                  <a:txBody>
                    <a:bodyPr/>
                    <a:lstStyle/>
                    <a:p>
                      <a:r>
                        <a:rPr lang="nb-NO" sz="1500" dirty="0" smtClean="0"/>
                        <a:t>2. </a:t>
                      </a:r>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a:p>
                  </a:txBody>
                  <a:tcPr marL="76597" marR="76597" marT="38298" marB="38298">
                    <a:solidFill>
                      <a:schemeClr val="accent1">
                        <a:lumMod val="20000"/>
                        <a:lumOff val="80000"/>
                      </a:schemeClr>
                    </a:solidFill>
                  </a:tcPr>
                </a:tc>
              </a:tr>
              <a:tr h="968716">
                <a:tc>
                  <a:txBody>
                    <a:bodyPr/>
                    <a:lstStyle/>
                    <a:p>
                      <a:r>
                        <a:rPr lang="nb-NO" sz="1500" dirty="0" smtClean="0"/>
                        <a:t>3. </a:t>
                      </a:r>
                      <a:endParaRPr lang="nb-NO" sz="1500" dirty="0"/>
                    </a:p>
                  </a:txBody>
                  <a:tcPr marL="76597" marR="76597" marT="38298" marB="38298">
                    <a:solidFill>
                      <a:schemeClr val="accent1">
                        <a:lumMod val="20000"/>
                        <a:lumOff val="80000"/>
                      </a:schemeClr>
                    </a:solidFill>
                  </a:tcPr>
                </a:tc>
                <a:tc>
                  <a:txBody>
                    <a:bodyPr/>
                    <a:lstStyle/>
                    <a:p>
                      <a:endParaRPr lang="nb-NO" sz="150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a:p>
                  </a:txBody>
                  <a:tcPr marL="76597" marR="76597" marT="38298" marB="38298">
                    <a:solidFill>
                      <a:schemeClr val="accent1">
                        <a:lumMod val="20000"/>
                        <a:lumOff val="80000"/>
                      </a:schemeClr>
                    </a:solidFill>
                  </a:tcPr>
                </a:tc>
              </a:tr>
              <a:tr h="968716">
                <a:tc>
                  <a:txBody>
                    <a:bodyPr/>
                    <a:lstStyle/>
                    <a:p>
                      <a:r>
                        <a:rPr lang="nb-NO" sz="1500" dirty="0" smtClean="0"/>
                        <a:t>4. </a:t>
                      </a:r>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c>
                  <a:txBody>
                    <a:bodyPr/>
                    <a:lstStyle/>
                    <a:p>
                      <a:endParaRPr lang="nb-NO" sz="1500" dirty="0"/>
                    </a:p>
                  </a:txBody>
                  <a:tcPr marL="76597" marR="76597" marT="38298" marB="38298">
                    <a:solidFill>
                      <a:schemeClr val="accent1">
                        <a:lumMod val="20000"/>
                        <a:lumOff val="80000"/>
                      </a:schemeClr>
                    </a:solidFill>
                  </a:tcPr>
                </a:tc>
              </a:tr>
            </a:tbl>
          </a:graphicData>
        </a:graphic>
      </p:graphicFrame>
    </p:spTree>
    <p:extLst>
      <p:ext uri="{BB962C8B-B14F-4D97-AF65-F5344CB8AC3E}">
        <p14:creationId xmlns:p14="http://schemas.microsoft.com/office/powerpoint/2010/main" val="3801583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461"/>
                                        </p:tgtEl>
                                        <p:attrNameLst>
                                          <p:attrName>style.visibility</p:attrName>
                                        </p:attrNameLst>
                                      </p:cBhvr>
                                      <p:to>
                                        <p:strVal val="visible"/>
                                      </p:to>
                                    </p:set>
                                    <p:animEffect transition="in" filter="fade">
                                      <p:cBhvr>
                                        <p:cTn id="7" dur="2000"/>
                                        <p:tgtEl>
                                          <p:spTgt spid="5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61" grpId="0" animBg="1"/>
    </p:bldLst>
  </p:timing>
</p:sld>
</file>

<file path=ppt/theme/theme1.xml><?xml version="1.0" encoding="utf-8"?>
<a:theme xmlns:a="http://schemas.openxmlformats.org/drawingml/2006/main" name="Office Theme">
  <a:themeElements>
    <a:clrScheme name="Custom 2">
      <a:dk1>
        <a:srgbClr val="BB2F38"/>
      </a:dk1>
      <a:lt1>
        <a:srgbClr val="FFFFFF"/>
      </a:lt1>
      <a:dk2>
        <a:srgbClr val="E16C22"/>
      </a:dk2>
      <a:lt2>
        <a:srgbClr val="DDDEDD"/>
      </a:lt2>
      <a:accent1>
        <a:srgbClr val="BB2F38"/>
      </a:accent1>
      <a:accent2>
        <a:srgbClr val="F3B32B"/>
      </a:accent2>
      <a:accent3>
        <a:srgbClr val="DDDEDD"/>
      </a:accent3>
      <a:accent4>
        <a:srgbClr val="C0C1BF"/>
      </a:accent4>
      <a:accent5>
        <a:srgbClr val="8D8E8D"/>
      </a:accent5>
      <a:accent6>
        <a:srgbClr val="636463"/>
      </a:accent6>
      <a:hlink>
        <a:srgbClr val="05A5BB"/>
      </a:hlink>
      <a:folHlink>
        <a:srgbClr val="11A6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5">
      <a:dk1>
        <a:srgbClr val="FFFFFF"/>
      </a:dk1>
      <a:lt1>
        <a:srgbClr val="FFFFFF"/>
      </a:lt1>
      <a:dk2>
        <a:srgbClr val="E16C22"/>
      </a:dk2>
      <a:lt2>
        <a:srgbClr val="FFFFFF"/>
      </a:lt2>
      <a:accent1>
        <a:srgbClr val="BB2F38"/>
      </a:accent1>
      <a:accent2>
        <a:srgbClr val="F3B32B"/>
      </a:accent2>
      <a:accent3>
        <a:srgbClr val="DDDEDD"/>
      </a:accent3>
      <a:accent4>
        <a:srgbClr val="C0C1BF"/>
      </a:accent4>
      <a:accent5>
        <a:srgbClr val="8D8E8D"/>
      </a:accent5>
      <a:accent6>
        <a:srgbClr val="FFFFFF"/>
      </a:accent6>
      <a:hlink>
        <a:srgbClr val="05A5BB"/>
      </a:hlink>
      <a:folHlink>
        <a:srgbClr val="11A6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8CC4C49B891784389D4BEEA187B7247" ma:contentTypeVersion="4" ma:contentTypeDescription="Opprett et nytt dokument." ma:contentTypeScope="" ma:versionID="8fa59eb4a9cf55623bf969b9a6163dc0">
  <xsd:schema xmlns:xsd="http://www.w3.org/2001/XMLSchema" xmlns:xs="http://www.w3.org/2001/XMLSchema" xmlns:p="http://schemas.microsoft.com/office/2006/metadata/properties" xmlns:ns1="http://schemas.microsoft.com/sharepoint/v3" xmlns:ns2="4c7c0a61-1e73-4cd6-8071-e4a1938b150a" targetNamespace="http://schemas.microsoft.com/office/2006/metadata/properties" ma:root="true" ma:fieldsID="48b51a09a221174db4dab51f18c56621" ns1:_="" ns2:_="">
    <xsd:import namespace="http://schemas.microsoft.com/sharepoint/v3"/>
    <xsd:import namespace="4c7c0a61-1e73-4cd6-8071-e4a1938b150a"/>
    <xsd:element name="properties">
      <xsd:complexType>
        <xsd:sequence>
          <xsd:element name="documentManagement">
            <xsd:complexType>
              <xsd:all>
                <xsd:element ref="ns2:SharedWithUsers" minOccurs="0"/>
                <xsd:element ref="ns1:IMAddres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Adresse for direktemeldinger"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c0a61-1e73-4cd6-8071-e4a1938b150a"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for deling av tips" ma:internalName="SharingHintHash" ma:readOnly="true">
      <xsd:simpleType>
        <xsd:restriction base="dms:Text"/>
      </xsd:simple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2ACCE-EFF4-4534-923C-44D419CED023}">
  <ds:schemaRefs>
    <ds:schemaRef ds:uri="http://schemas.microsoft.com/sharepoint/v3/contenttype/forms"/>
  </ds:schemaRefs>
</ds:datastoreItem>
</file>

<file path=customXml/itemProps2.xml><?xml version="1.0" encoding="utf-8"?>
<ds:datastoreItem xmlns:ds="http://schemas.openxmlformats.org/officeDocument/2006/customXml" ds:itemID="{53FCF2A9-8304-4A36-BB1E-6F04F848229C}">
  <ds:schemaRefs>
    <ds:schemaRef ds:uri="http://schemas.microsoft.com/sharepoint/v3"/>
    <ds:schemaRef ds:uri="4c7c0a61-1e73-4cd6-8071-e4a1938b150a"/>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8C1593D-BF5E-46B9-B125-E576F3B5B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7c0a61-1e73-4cd6-8071-e4a1938b1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3288</TotalTime>
  <Words>2127</Words>
  <Application>Microsoft Office PowerPoint</Application>
  <PresentationFormat>Skjermfremvisning (4:3)</PresentationFormat>
  <Paragraphs>282</Paragraphs>
  <Slides>6</Slides>
  <Notes>3</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6</vt:i4>
      </vt:variant>
    </vt:vector>
  </HeadingPairs>
  <TitlesOfParts>
    <vt:vector size="12" baseType="lpstr">
      <vt:lpstr>Arial</vt:lpstr>
      <vt:lpstr>Calibri</vt:lpstr>
      <vt:lpstr>Verdana</vt:lpstr>
      <vt:lpstr>Wingdings</vt:lpstr>
      <vt:lpstr>Office Theme</vt:lpstr>
      <vt:lpstr>Custom Design</vt:lpstr>
      <vt:lpstr>Fylkesmannen i Telemark</vt:lpstr>
      <vt:lpstr>Oppgave: Godt samarbeid – roller og ansvar</vt:lpstr>
      <vt:lpstr>Dilemma: Omstillingsprosess – fra god start til dårlig gjennomføring  </vt:lpstr>
      <vt:lpstr>Oppgave: Godt samarbeid. Rammer og samhandling</vt:lpstr>
      <vt:lpstr>Oppgave: Prioriteringsmatrise</vt:lpstr>
      <vt:lpstr>Oppgave: Tiltak inn i handlingsplan</vt:lpstr>
    </vt:vector>
  </TitlesOfParts>
  <Company>NKF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Ness Turco</dc:creator>
  <cp:lastModifiedBy>Volen, Christina</cp:lastModifiedBy>
  <cp:revision>113</cp:revision>
  <dcterms:created xsi:type="dcterms:W3CDTF">2015-10-23T08:09:02Z</dcterms:created>
  <dcterms:modified xsi:type="dcterms:W3CDTF">2016-06-10T08:37:28Z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0x01010008CC4C49B891784389D4BEEA187B7247</vt:lpwstr>
  </property>
</Properties>
</file>